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9" r:id="rId6"/>
    <p:sldId id="257" r:id="rId7"/>
    <p:sldId id="260" r:id="rId8"/>
    <p:sldId id="261" r:id="rId9"/>
    <p:sldId id="262" r:id="rId10"/>
    <p:sldId id="264" r:id="rId11"/>
    <p:sldId id="287" r:id="rId12"/>
    <p:sldId id="266" r:id="rId13"/>
    <p:sldId id="269" r:id="rId14"/>
    <p:sldId id="268" r:id="rId15"/>
    <p:sldId id="270" r:id="rId16"/>
    <p:sldId id="271" r:id="rId17"/>
    <p:sldId id="288" r:id="rId18"/>
    <p:sldId id="289" r:id="rId19"/>
    <p:sldId id="290" r:id="rId20"/>
    <p:sldId id="291" r:id="rId21"/>
    <p:sldId id="272" r:id="rId22"/>
    <p:sldId id="286" r:id="rId23"/>
    <p:sldId id="278" r:id="rId24"/>
    <p:sldId id="293" r:id="rId25"/>
    <p:sldId id="282" r:id="rId26"/>
    <p:sldId id="283" r:id="rId27"/>
    <p:sldId id="284" r:id="rId28"/>
    <p:sldId id="294" r:id="rId2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eo Gatto" initials="MG" lastIdx="1" clrIdx="0">
    <p:extLst>
      <p:ext uri="{19B8F6BF-5375-455C-9EA6-DF929625EA0E}">
        <p15:presenceInfo xmlns:p15="http://schemas.microsoft.com/office/powerpoint/2012/main" userId="e52bdf5d4026fe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957"/>
    <a:srgbClr val="00B0F0"/>
    <a:srgbClr val="7030A0"/>
    <a:srgbClr val="FFFFFF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" y="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tiff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tiff>
</file>

<file path=ppt/media/image56.png>
</file>

<file path=ppt/media/image57.tiff>
</file>

<file path=ppt/media/image58.tiff>
</file>

<file path=ppt/media/image59.png>
</file>

<file path=ppt/media/image60.tiff>
</file>

<file path=ppt/media/image61.tiff>
</file>

<file path=ppt/media/image62.tiff>
</file>

<file path=ppt/media/image63.tiff>
</file>

<file path=ppt/media/image64.tiff>
</file>

<file path=ppt/media/image65.tiff>
</file>

<file path=ppt/media/image66.png>
</file>

<file path=ppt/media/image8.png>
</file>

<file path=ppt/media/image9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EE66EC-04A4-408C-AC57-95E8AEEFE2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4B6F6F-7739-4D88-AEAF-F53508CAD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149E2A-F50E-4B0B-A05C-04904F8EC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C09D74-268F-44FC-A47F-74FCFB5A7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2A227D-5C2F-4C68-ABB5-B3FD5CEF3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126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C44A67-D777-4810-9A2C-D60870F2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BBF8EF6-3636-45B0-A9F5-EEEFAC886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7CD995-C864-455B-B2E6-E8DCF78A9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02174E6-36F4-4764-A537-1FB6A734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278308-F79F-405A-A62B-F815982B3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9863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ACB6390-CAF5-4E02-B22E-4C2143A214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66CEE9D-D475-4678-A4E8-0441C3F19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2097ED-B61E-4B1A-9036-1F4496148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286338-6A07-482B-B634-62F513D75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EA4664-286C-47D3-872B-3446AAF93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9234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D532B8-8714-43D4-8ACD-30707D5F2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7EFDDE-040B-4BD5-93B2-0E0D9516D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9AE840-833B-411D-BC86-7FE892CD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727C32-CFCF-4A08-8C3A-B776BEE20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20EF09-B6F3-49C7-AB16-C4B2B080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8976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510178-3885-45DE-A811-499C4DEB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CC8EC92-C76C-448C-A182-A79BBDD40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AE911C-E314-4061-B398-4A0DFFC1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E3D55F-0F21-465D-A1B3-BA453B78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8C47C3-A47E-4B27-AE8B-D90FB8825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8117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612BF7-35A9-4FF2-8B38-FAD0E99A3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1A4F3-D368-46B0-A745-226699A00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057866-C61F-4C1A-9662-BA739F5E8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1A16B8A-4C7A-4804-BEC7-CE51A6FAE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741D866-93BD-4CB2-9396-224FF7EF3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000C7C-8209-4994-B883-B6C4620EA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188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D7F816-8D72-4093-BD9D-79EB718C7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16CF0DB-52D0-415B-AF3C-06AA3557D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1CDD74-0265-43B9-922D-31A9234A0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B7D2FE1-0C57-4B31-B1C0-A066361A1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E38775B-BE27-4DFA-AD5B-F9DDE5AE14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6F889C7-3879-413E-BD4D-E13AB2C00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13C9849-2C32-46FB-883F-7B0A62182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F804BCA-FAC0-4766-A2BD-9F00CB7E5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0050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2211D8-3FC4-47BA-A4AB-C0F4F086E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C2F12BF-BA37-4995-85CF-B2BD6C6BD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414F49-EF66-4F65-A572-D3780279A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64BA669-B3B9-4B0B-94AC-BC43477C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183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9FD062B-A7CA-434D-94F7-CBD28F0F5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A1DB6DA-55BE-4497-BD44-C0173275B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DA5357-74B7-4B1A-B006-4DE47396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05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243A8F-5E7D-4A8F-90D6-8CA2043D5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EE913B-AC11-4DDB-9266-ACED780A8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3A1A4A-1A34-4A6F-BA5C-632633CEE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5664967-199D-4075-BC0C-57E09FE2F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223720-4F07-429E-BC65-A8D36170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DB1D84D-30A8-4C32-92C4-69361685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4245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26855C-71C8-4FD7-9CFE-53EA9D792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C128A6A-4C18-4025-B308-497C71F5E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AA6AADB-D7C3-4B69-AB51-58E965C6D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20808CC-8A07-41A4-84F5-507D798F9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BCA9D3-A7EF-49F3-A8A9-66B08B512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8A2DFF0-21B7-4BA1-9741-53C382B7C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7929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2AF96E5-6B51-4AF5-996D-3C87CFCCF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30A484-8F47-4792-9697-AEA5DBBFA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872974-9775-4237-93BD-1B991806B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8A714-FAD2-48A1-929F-8CFDD6970875}" type="datetimeFigureOut">
              <a:rPr lang="it-IT" smtClean="0"/>
              <a:t>08/12/2020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83858C-3060-4C26-B659-856F41586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44AF6F-6524-4C46-A5E1-4FF6A882C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ABE8A-3EA7-44C7-94DF-B5FD49F83AB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73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image" Target="../media/image59.png"/><Relationship Id="rId3" Type="http://schemas.microsoft.com/office/2007/relationships/media" Target="../media/media2.m4a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58.tif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openxmlformats.org/officeDocument/2006/relationships/image" Target="../media/image57.tiff"/><Relationship Id="rId5" Type="http://schemas.microsoft.com/office/2007/relationships/media" Target="../media/media3.m4a"/><Relationship Id="rId10" Type="http://schemas.openxmlformats.org/officeDocument/2006/relationships/image" Target="../media/image56.png"/><Relationship Id="rId4" Type="http://schemas.openxmlformats.org/officeDocument/2006/relationships/audio" Target="../media/media2.m4a"/><Relationship Id="rId9" Type="http://schemas.openxmlformats.org/officeDocument/2006/relationships/image" Target="../media/image55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tiff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tiff"/><Relationship Id="rId5" Type="http://schemas.openxmlformats.org/officeDocument/2006/relationships/image" Target="../media/image61.tiff"/><Relationship Id="rId4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7" Type="http://schemas.openxmlformats.org/officeDocument/2006/relationships/image" Target="../media/image66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tiff"/><Relationship Id="rId5" Type="http://schemas.openxmlformats.org/officeDocument/2006/relationships/image" Target="../media/image64.tiff"/><Relationship Id="rId4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9.png"/><Relationship Id="rId7" Type="http://schemas.openxmlformats.org/officeDocument/2006/relationships/image" Target="../media/image21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ella a 32 punte 9">
            <a:extLst>
              <a:ext uri="{FF2B5EF4-FFF2-40B4-BE49-F238E27FC236}">
                <a16:creationId xmlns:a16="http://schemas.microsoft.com/office/drawing/2014/main" id="{3A6AA7A3-932A-4867-AA14-34F79EB1DDD4}"/>
              </a:ext>
            </a:extLst>
          </p:cNvPr>
          <p:cNvSpPr/>
          <p:nvPr/>
        </p:nvSpPr>
        <p:spPr>
          <a:xfrm>
            <a:off x="3775113" y="890813"/>
            <a:ext cx="4724400" cy="4568372"/>
          </a:xfrm>
          <a:custGeom>
            <a:avLst/>
            <a:gdLst>
              <a:gd name="connsiteX0" fmla="*/ 0 w 4724400"/>
              <a:gd name="connsiteY0" fmla="*/ 2284186 h 4568372"/>
              <a:gd name="connsiteX1" fmla="*/ 66254 w 4724400"/>
              <a:gd name="connsiteY1" fmla="*/ 2065516 h 4568372"/>
              <a:gd name="connsiteX2" fmla="*/ 45378 w 4724400"/>
              <a:gd name="connsiteY2" fmla="*/ 1838564 h 4568372"/>
              <a:gd name="connsiteX3" fmla="*/ 154476 w 4724400"/>
              <a:gd name="connsiteY3" fmla="*/ 1636608 h 4568372"/>
              <a:gd name="connsiteX4" fmla="*/ 179811 w 4724400"/>
              <a:gd name="connsiteY4" fmla="*/ 1410074 h 4568372"/>
              <a:gd name="connsiteX5" fmla="*/ 327552 w 4724400"/>
              <a:gd name="connsiteY5" fmla="*/ 1232552 h 4568372"/>
              <a:gd name="connsiteX6" fmla="*/ 398102 w 4724400"/>
              <a:gd name="connsiteY6" fmla="*/ 1015161 h 4568372"/>
              <a:gd name="connsiteX7" fmla="*/ 578815 w 4724400"/>
              <a:gd name="connsiteY7" fmla="*/ 868942 h 4568372"/>
              <a:gd name="connsiteX8" fmla="*/ 691872 w 4724400"/>
              <a:gd name="connsiteY8" fmla="*/ 669023 h 4568372"/>
              <a:gd name="connsiteX9" fmla="*/ 898620 w 4724400"/>
              <a:gd name="connsiteY9" fmla="*/ 559699 h 4568372"/>
              <a:gd name="connsiteX10" fmla="*/ 1049833 w 4724400"/>
              <a:gd name="connsiteY10" fmla="*/ 384954 h 4568372"/>
              <a:gd name="connsiteX11" fmla="*/ 1274649 w 4724400"/>
              <a:gd name="connsiteY11" fmla="*/ 316734 h 4568372"/>
              <a:gd name="connsiteX12" fmla="*/ 1458233 w 4724400"/>
              <a:gd name="connsiteY12" fmla="*/ 173872 h 4568372"/>
              <a:gd name="connsiteX13" fmla="*/ 1692505 w 4724400"/>
              <a:gd name="connsiteY13" fmla="*/ 149374 h 4568372"/>
              <a:gd name="connsiteX14" fmla="*/ 1901358 w 4724400"/>
              <a:gd name="connsiteY14" fmla="*/ 43879 h 4568372"/>
              <a:gd name="connsiteX15" fmla="*/ 2136061 w 4724400"/>
              <a:gd name="connsiteY15" fmla="*/ 64066 h 4568372"/>
              <a:gd name="connsiteX16" fmla="*/ 2362200 w 4724400"/>
              <a:gd name="connsiteY16" fmla="*/ 0 h 4568372"/>
              <a:gd name="connsiteX17" fmla="*/ 2588339 w 4724400"/>
              <a:gd name="connsiteY17" fmla="*/ 64066 h 4568372"/>
              <a:gd name="connsiteX18" fmla="*/ 2823042 w 4724400"/>
              <a:gd name="connsiteY18" fmla="*/ 43879 h 4568372"/>
              <a:gd name="connsiteX19" fmla="*/ 3031895 w 4724400"/>
              <a:gd name="connsiteY19" fmla="*/ 149374 h 4568372"/>
              <a:gd name="connsiteX20" fmla="*/ 3266167 w 4724400"/>
              <a:gd name="connsiteY20" fmla="*/ 173872 h 4568372"/>
              <a:gd name="connsiteX21" fmla="*/ 3449751 w 4724400"/>
              <a:gd name="connsiteY21" fmla="*/ 316734 h 4568372"/>
              <a:gd name="connsiteX22" fmla="*/ 3674567 w 4724400"/>
              <a:gd name="connsiteY22" fmla="*/ 384954 h 4568372"/>
              <a:gd name="connsiteX23" fmla="*/ 3825780 w 4724400"/>
              <a:gd name="connsiteY23" fmla="*/ 559699 h 4568372"/>
              <a:gd name="connsiteX24" fmla="*/ 4032528 w 4724400"/>
              <a:gd name="connsiteY24" fmla="*/ 669023 h 4568372"/>
              <a:gd name="connsiteX25" fmla="*/ 4145585 w 4724400"/>
              <a:gd name="connsiteY25" fmla="*/ 868942 h 4568372"/>
              <a:gd name="connsiteX26" fmla="*/ 4326298 w 4724400"/>
              <a:gd name="connsiteY26" fmla="*/ 1015161 h 4568372"/>
              <a:gd name="connsiteX27" fmla="*/ 4396848 w 4724400"/>
              <a:gd name="connsiteY27" fmla="*/ 1232552 h 4568372"/>
              <a:gd name="connsiteX28" fmla="*/ 4544589 w 4724400"/>
              <a:gd name="connsiteY28" fmla="*/ 1410074 h 4568372"/>
              <a:gd name="connsiteX29" fmla="*/ 4569924 w 4724400"/>
              <a:gd name="connsiteY29" fmla="*/ 1636608 h 4568372"/>
              <a:gd name="connsiteX30" fmla="*/ 4679022 w 4724400"/>
              <a:gd name="connsiteY30" fmla="*/ 1838564 h 4568372"/>
              <a:gd name="connsiteX31" fmla="*/ 4658146 w 4724400"/>
              <a:gd name="connsiteY31" fmla="*/ 2065516 h 4568372"/>
              <a:gd name="connsiteX32" fmla="*/ 4724400 w 4724400"/>
              <a:gd name="connsiteY32" fmla="*/ 2284186 h 4568372"/>
              <a:gd name="connsiteX33" fmla="*/ 4658146 w 4724400"/>
              <a:gd name="connsiteY33" fmla="*/ 2502856 h 4568372"/>
              <a:gd name="connsiteX34" fmla="*/ 4679022 w 4724400"/>
              <a:gd name="connsiteY34" fmla="*/ 2729808 h 4568372"/>
              <a:gd name="connsiteX35" fmla="*/ 4569924 w 4724400"/>
              <a:gd name="connsiteY35" fmla="*/ 2931764 h 4568372"/>
              <a:gd name="connsiteX36" fmla="*/ 4544589 w 4724400"/>
              <a:gd name="connsiteY36" fmla="*/ 3158298 h 4568372"/>
              <a:gd name="connsiteX37" fmla="*/ 4396848 w 4724400"/>
              <a:gd name="connsiteY37" fmla="*/ 3335820 h 4568372"/>
              <a:gd name="connsiteX38" fmla="*/ 4326298 w 4724400"/>
              <a:gd name="connsiteY38" fmla="*/ 3553211 h 4568372"/>
              <a:gd name="connsiteX39" fmla="*/ 4145585 w 4724400"/>
              <a:gd name="connsiteY39" fmla="*/ 3699430 h 4568372"/>
              <a:gd name="connsiteX40" fmla="*/ 4032528 w 4724400"/>
              <a:gd name="connsiteY40" fmla="*/ 3899349 h 4568372"/>
              <a:gd name="connsiteX41" fmla="*/ 3825780 w 4724400"/>
              <a:gd name="connsiteY41" fmla="*/ 4008673 h 4568372"/>
              <a:gd name="connsiteX42" fmla="*/ 3674567 w 4724400"/>
              <a:gd name="connsiteY42" fmla="*/ 4183418 h 4568372"/>
              <a:gd name="connsiteX43" fmla="*/ 3449751 w 4724400"/>
              <a:gd name="connsiteY43" fmla="*/ 4251638 h 4568372"/>
              <a:gd name="connsiteX44" fmla="*/ 3266167 w 4724400"/>
              <a:gd name="connsiteY44" fmla="*/ 4394500 h 4568372"/>
              <a:gd name="connsiteX45" fmla="*/ 3031895 w 4724400"/>
              <a:gd name="connsiteY45" fmla="*/ 4418998 h 4568372"/>
              <a:gd name="connsiteX46" fmla="*/ 2823042 w 4724400"/>
              <a:gd name="connsiteY46" fmla="*/ 4524493 h 4568372"/>
              <a:gd name="connsiteX47" fmla="*/ 2588339 w 4724400"/>
              <a:gd name="connsiteY47" fmla="*/ 4504306 h 4568372"/>
              <a:gd name="connsiteX48" fmla="*/ 2362200 w 4724400"/>
              <a:gd name="connsiteY48" fmla="*/ 4568372 h 4568372"/>
              <a:gd name="connsiteX49" fmla="*/ 2136061 w 4724400"/>
              <a:gd name="connsiteY49" fmla="*/ 4504306 h 4568372"/>
              <a:gd name="connsiteX50" fmla="*/ 1901358 w 4724400"/>
              <a:gd name="connsiteY50" fmla="*/ 4524493 h 4568372"/>
              <a:gd name="connsiteX51" fmla="*/ 1692505 w 4724400"/>
              <a:gd name="connsiteY51" fmla="*/ 4418998 h 4568372"/>
              <a:gd name="connsiteX52" fmla="*/ 1458233 w 4724400"/>
              <a:gd name="connsiteY52" fmla="*/ 4394500 h 4568372"/>
              <a:gd name="connsiteX53" fmla="*/ 1274649 w 4724400"/>
              <a:gd name="connsiteY53" fmla="*/ 4251638 h 4568372"/>
              <a:gd name="connsiteX54" fmla="*/ 1049833 w 4724400"/>
              <a:gd name="connsiteY54" fmla="*/ 4183418 h 4568372"/>
              <a:gd name="connsiteX55" fmla="*/ 898620 w 4724400"/>
              <a:gd name="connsiteY55" fmla="*/ 4008673 h 4568372"/>
              <a:gd name="connsiteX56" fmla="*/ 691872 w 4724400"/>
              <a:gd name="connsiteY56" fmla="*/ 3899349 h 4568372"/>
              <a:gd name="connsiteX57" fmla="*/ 578815 w 4724400"/>
              <a:gd name="connsiteY57" fmla="*/ 3699430 h 4568372"/>
              <a:gd name="connsiteX58" fmla="*/ 398102 w 4724400"/>
              <a:gd name="connsiteY58" fmla="*/ 3553211 h 4568372"/>
              <a:gd name="connsiteX59" fmla="*/ 327552 w 4724400"/>
              <a:gd name="connsiteY59" fmla="*/ 3335820 h 4568372"/>
              <a:gd name="connsiteX60" fmla="*/ 179811 w 4724400"/>
              <a:gd name="connsiteY60" fmla="*/ 3158298 h 4568372"/>
              <a:gd name="connsiteX61" fmla="*/ 154476 w 4724400"/>
              <a:gd name="connsiteY61" fmla="*/ 2931764 h 4568372"/>
              <a:gd name="connsiteX62" fmla="*/ 45378 w 4724400"/>
              <a:gd name="connsiteY62" fmla="*/ 2729808 h 4568372"/>
              <a:gd name="connsiteX63" fmla="*/ 66254 w 4724400"/>
              <a:gd name="connsiteY63" fmla="*/ 2502856 h 4568372"/>
              <a:gd name="connsiteX64" fmla="*/ 0 w 4724400"/>
              <a:gd name="connsiteY64" fmla="*/ 2284186 h 456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724400" h="4568372" fill="none" extrusionOk="0">
                <a:moveTo>
                  <a:pt x="0" y="2284186"/>
                </a:moveTo>
                <a:cubicBezTo>
                  <a:pt x="43138" y="2206685"/>
                  <a:pt x="23331" y="2151963"/>
                  <a:pt x="66254" y="2065516"/>
                </a:cubicBezTo>
                <a:cubicBezTo>
                  <a:pt x="54719" y="2043601"/>
                  <a:pt x="57017" y="1931909"/>
                  <a:pt x="45378" y="1838564"/>
                </a:cubicBezTo>
                <a:cubicBezTo>
                  <a:pt x="57520" y="1816821"/>
                  <a:pt x="134415" y="1674988"/>
                  <a:pt x="154476" y="1636608"/>
                </a:cubicBezTo>
                <a:cubicBezTo>
                  <a:pt x="149330" y="1530714"/>
                  <a:pt x="176693" y="1470016"/>
                  <a:pt x="179811" y="1410074"/>
                </a:cubicBezTo>
                <a:cubicBezTo>
                  <a:pt x="186074" y="1372921"/>
                  <a:pt x="286052" y="1313841"/>
                  <a:pt x="327552" y="1232552"/>
                </a:cubicBezTo>
                <a:cubicBezTo>
                  <a:pt x="365752" y="1125409"/>
                  <a:pt x="380980" y="1055463"/>
                  <a:pt x="398102" y="1015161"/>
                </a:cubicBezTo>
                <a:cubicBezTo>
                  <a:pt x="468408" y="941929"/>
                  <a:pt x="494522" y="920459"/>
                  <a:pt x="578815" y="868942"/>
                </a:cubicBezTo>
                <a:cubicBezTo>
                  <a:pt x="591719" y="838123"/>
                  <a:pt x="663654" y="685088"/>
                  <a:pt x="691872" y="669023"/>
                </a:cubicBezTo>
                <a:cubicBezTo>
                  <a:pt x="785865" y="618024"/>
                  <a:pt x="864510" y="555795"/>
                  <a:pt x="898620" y="559699"/>
                </a:cubicBezTo>
                <a:cubicBezTo>
                  <a:pt x="966728" y="511151"/>
                  <a:pt x="976376" y="471828"/>
                  <a:pt x="1049833" y="384954"/>
                </a:cubicBezTo>
                <a:cubicBezTo>
                  <a:pt x="1087408" y="387394"/>
                  <a:pt x="1193375" y="331968"/>
                  <a:pt x="1274649" y="316734"/>
                </a:cubicBezTo>
                <a:cubicBezTo>
                  <a:pt x="1295347" y="280169"/>
                  <a:pt x="1412326" y="184446"/>
                  <a:pt x="1458233" y="173872"/>
                </a:cubicBezTo>
                <a:cubicBezTo>
                  <a:pt x="1514254" y="173307"/>
                  <a:pt x="1626684" y="171244"/>
                  <a:pt x="1692505" y="149374"/>
                </a:cubicBezTo>
                <a:cubicBezTo>
                  <a:pt x="1786086" y="120310"/>
                  <a:pt x="1832491" y="72680"/>
                  <a:pt x="1901358" y="43879"/>
                </a:cubicBezTo>
                <a:cubicBezTo>
                  <a:pt x="2010423" y="46094"/>
                  <a:pt x="2026739" y="36971"/>
                  <a:pt x="2136061" y="64066"/>
                </a:cubicBezTo>
                <a:cubicBezTo>
                  <a:pt x="2176105" y="48874"/>
                  <a:pt x="2271474" y="31824"/>
                  <a:pt x="2362200" y="0"/>
                </a:cubicBezTo>
                <a:cubicBezTo>
                  <a:pt x="2427834" y="15670"/>
                  <a:pt x="2545005" y="37293"/>
                  <a:pt x="2588339" y="64066"/>
                </a:cubicBezTo>
                <a:cubicBezTo>
                  <a:pt x="2688185" y="72011"/>
                  <a:pt x="2756104" y="64717"/>
                  <a:pt x="2823042" y="43879"/>
                </a:cubicBezTo>
                <a:cubicBezTo>
                  <a:pt x="2892424" y="80606"/>
                  <a:pt x="2960352" y="112232"/>
                  <a:pt x="3031895" y="149374"/>
                </a:cubicBezTo>
                <a:cubicBezTo>
                  <a:pt x="3123657" y="156937"/>
                  <a:pt x="3221384" y="178978"/>
                  <a:pt x="3266167" y="173872"/>
                </a:cubicBezTo>
                <a:cubicBezTo>
                  <a:pt x="3354989" y="240174"/>
                  <a:pt x="3425009" y="272805"/>
                  <a:pt x="3449751" y="316734"/>
                </a:cubicBezTo>
                <a:cubicBezTo>
                  <a:pt x="3539920" y="344508"/>
                  <a:pt x="3641118" y="387437"/>
                  <a:pt x="3674567" y="384954"/>
                </a:cubicBezTo>
                <a:cubicBezTo>
                  <a:pt x="3714457" y="441940"/>
                  <a:pt x="3745246" y="479264"/>
                  <a:pt x="3825780" y="559699"/>
                </a:cubicBezTo>
                <a:cubicBezTo>
                  <a:pt x="3878759" y="588580"/>
                  <a:pt x="4014949" y="636405"/>
                  <a:pt x="4032528" y="669023"/>
                </a:cubicBezTo>
                <a:cubicBezTo>
                  <a:pt x="4057288" y="727114"/>
                  <a:pt x="4121807" y="839657"/>
                  <a:pt x="4145585" y="868942"/>
                </a:cubicBezTo>
                <a:cubicBezTo>
                  <a:pt x="4214067" y="933299"/>
                  <a:pt x="4250641" y="942229"/>
                  <a:pt x="4326298" y="1015161"/>
                </a:cubicBezTo>
                <a:cubicBezTo>
                  <a:pt x="4337690" y="1103855"/>
                  <a:pt x="4358577" y="1126992"/>
                  <a:pt x="4396848" y="1232552"/>
                </a:cubicBezTo>
                <a:cubicBezTo>
                  <a:pt x="4445484" y="1319273"/>
                  <a:pt x="4504953" y="1377714"/>
                  <a:pt x="4544589" y="1410074"/>
                </a:cubicBezTo>
                <a:cubicBezTo>
                  <a:pt x="4569695" y="1491470"/>
                  <a:pt x="4577221" y="1596715"/>
                  <a:pt x="4569924" y="1636608"/>
                </a:cubicBezTo>
                <a:cubicBezTo>
                  <a:pt x="4586470" y="1656193"/>
                  <a:pt x="4646212" y="1773992"/>
                  <a:pt x="4679022" y="1838564"/>
                </a:cubicBezTo>
                <a:cubicBezTo>
                  <a:pt x="4661422" y="1915802"/>
                  <a:pt x="4642454" y="2025228"/>
                  <a:pt x="4658146" y="2065516"/>
                </a:cubicBezTo>
                <a:cubicBezTo>
                  <a:pt x="4674482" y="2087450"/>
                  <a:pt x="4696868" y="2227626"/>
                  <a:pt x="4724400" y="2284186"/>
                </a:cubicBezTo>
                <a:cubicBezTo>
                  <a:pt x="4717594" y="2306388"/>
                  <a:pt x="4689149" y="2399813"/>
                  <a:pt x="4658146" y="2502856"/>
                </a:cubicBezTo>
                <a:cubicBezTo>
                  <a:pt x="4656432" y="2527440"/>
                  <a:pt x="4664006" y="2648839"/>
                  <a:pt x="4679022" y="2729808"/>
                </a:cubicBezTo>
                <a:cubicBezTo>
                  <a:pt x="4655231" y="2790216"/>
                  <a:pt x="4592400" y="2910596"/>
                  <a:pt x="4569924" y="2931764"/>
                </a:cubicBezTo>
                <a:cubicBezTo>
                  <a:pt x="4575534" y="3028279"/>
                  <a:pt x="4535562" y="3061585"/>
                  <a:pt x="4544589" y="3158298"/>
                </a:cubicBezTo>
                <a:cubicBezTo>
                  <a:pt x="4518506" y="3180684"/>
                  <a:pt x="4432814" y="3280769"/>
                  <a:pt x="4396848" y="3335820"/>
                </a:cubicBezTo>
                <a:cubicBezTo>
                  <a:pt x="4351504" y="3435647"/>
                  <a:pt x="4345468" y="3531965"/>
                  <a:pt x="4326298" y="3553211"/>
                </a:cubicBezTo>
                <a:cubicBezTo>
                  <a:pt x="4297597" y="3591154"/>
                  <a:pt x="4179513" y="3684191"/>
                  <a:pt x="4145585" y="3699430"/>
                </a:cubicBezTo>
                <a:cubicBezTo>
                  <a:pt x="4093440" y="3763912"/>
                  <a:pt x="4072492" y="3837790"/>
                  <a:pt x="4032528" y="3899349"/>
                </a:cubicBezTo>
                <a:cubicBezTo>
                  <a:pt x="3980463" y="3932965"/>
                  <a:pt x="3847069" y="3997581"/>
                  <a:pt x="3825780" y="4008673"/>
                </a:cubicBezTo>
                <a:cubicBezTo>
                  <a:pt x="3792281" y="4077538"/>
                  <a:pt x="3743044" y="4094003"/>
                  <a:pt x="3674567" y="4183418"/>
                </a:cubicBezTo>
                <a:cubicBezTo>
                  <a:pt x="3575358" y="4194841"/>
                  <a:pt x="3540301" y="4212151"/>
                  <a:pt x="3449751" y="4251638"/>
                </a:cubicBezTo>
                <a:cubicBezTo>
                  <a:pt x="3379953" y="4289783"/>
                  <a:pt x="3311750" y="4341038"/>
                  <a:pt x="3266167" y="4394500"/>
                </a:cubicBezTo>
                <a:cubicBezTo>
                  <a:pt x="3175420" y="4393174"/>
                  <a:pt x="3108401" y="4425754"/>
                  <a:pt x="3031895" y="4418998"/>
                </a:cubicBezTo>
                <a:cubicBezTo>
                  <a:pt x="2940772" y="4473593"/>
                  <a:pt x="2927383" y="4473238"/>
                  <a:pt x="2823042" y="4524493"/>
                </a:cubicBezTo>
                <a:cubicBezTo>
                  <a:pt x="2747309" y="4503783"/>
                  <a:pt x="2612648" y="4497161"/>
                  <a:pt x="2588339" y="4504306"/>
                </a:cubicBezTo>
                <a:cubicBezTo>
                  <a:pt x="2480495" y="4517563"/>
                  <a:pt x="2427001" y="4540162"/>
                  <a:pt x="2362200" y="4568372"/>
                </a:cubicBezTo>
                <a:cubicBezTo>
                  <a:pt x="2314779" y="4562727"/>
                  <a:pt x="2164179" y="4506528"/>
                  <a:pt x="2136061" y="4504306"/>
                </a:cubicBezTo>
                <a:cubicBezTo>
                  <a:pt x="2100697" y="4511652"/>
                  <a:pt x="1953212" y="4535218"/>
                  <a:pt x="1901358" y="4524493"/>
                </a:cubicBezTo>
                <a:cubicBezTo>
                  <a:pt x="1827697" y="4500749"/>
                  <a:pt x="1759739" y="4450429"/>
                  <a:pt x="1692505" y="4418998"/>
                </a:cubicBezTo>
                <a:cubicBezTo>
                  <a:pt x="1628747" y="4424149"/>
                  <a:pt x="1533589" y="4415078"/>
                  <a:pt x="1458233" y="4394500"/>
                </a:cubicBezTo>
                <a:cubicBezTo>
                  <a:pt x="1421497" y="4372644"/>
                  <a:pt x="1300293" y="4293887"/>
                  <a:pt x="1274649" y="4251638"/>
                </a:cubicBezTo>
                <a:cubicBezTo>
                  <a:pt x="1244838" y="4224295"/>
                  <a:pt x="1100481" y="4180560"/>
                  <a:pt x="1049833" y="4183418"/>
                </a:cubicBezTo>
                <a:cubicBezTo>
                  <a:pt x="1006788" y="4125083"/>
                  <a:pt x="978475" y="4085938"/>
                  <a:pt x="898620" y="4008673"/>
                </a:cubicBezTo>
                <a:cubicBezTo>
                  <a:pt x="799506" y="3967767"/>
                  <a:pt x="713735" y="3930472"/>
                  <a:pt x="691872" y="3899349"/>
                </a:cubicBezTo>
                <a:cubicBezTo>
                  <a:pt x="660143" y="3844807"/>
                  <a:pt x="622423" y="3783858"/>
                  <a:pt x="578815" y="3699430"/>
                </a:cubicBezTo>
                <a:cubicBezTo>
                  <a:pt x="511467" y="3632547"/>
                  <a:pt x="433500" y="3590725"/>
                  <a:pt x="398102" y="3553211"/>
                </a:cubicBezTo>
                <a:cubicBezTo>
                  <a:pt x="363001" y="3447611"/>
                  <a:pt x="362869" y="3425519"/>
                  <a:pt x="327552" y="3335820"/>
                </a:cubicBezTo>
                <a:cubicBezTo>
                  <a:pt x="284606" y="3261068"/>
                  <a:pt x="209056" y="3199364"/>
                  <a:pt x="179811" y="3158298"/>
                </a:cubicBezTo>
                <a:cubicBezTo>
                  <a:pt x="165388" y="3132753"/>
                  <a:pt x="173913" y="2974211"/>
                  <a:pt x="154476" y="2931764"/>
                </a:cubicBezTo>
                <a:cubicBezTo>
                  <a:pt x="133342" y="2889835"/>
                  <a:pt x="71173" y="2755506"/>
                  <a:pt x="45378" y="2729808"/>
                </a:cubicBezTo>
                <a:cubicBezTo>
                  <a:pt x="62478" y="2694417"/>
                  <a:pt x="59224" y="2592839"/>
                  <a:pt x="66254" y="2502856"/>
                </a:cubicBezTo>
                <a:cubicBezTo>
                  <a:pt x="46092" y="2473652"/>
                  <a:pt x="12619" y="2335259"/>
                  <a:pt x="0" y="2284186"/>
                </a:cubicBezTo>
                <a:close/>
              </a:path>
              <a:path w="4724400" h="4568372" stroke="0" extrusionOk="0">
                <a:moveTo>
                  <a:pt x="0" y="2284186"/>
                </a:moveTo>
                <a:cubicBezTo>
                  <a:pt x="18877" y="2205727"/>
                  <a:pt x="40457" y="2114941"/>
                  <a:pt x="66254" y="2065516"/>
                </a:cubicBezTo>
                <a:cubicBezTo>
                  <a:pt x="77725" y="1973539"/>
                  <a:pt x="58329" y="1921034"/>
                  <a:pt x="45378" y="1838564"/>
                </a:cubicBezTo>
                <a:cubicBezTo>
                  <a:pt x="104657" y="1768489"/>
                  <a:pt x="142293" y="1698278"/>
                  <a:pt x="154476" y="1636608"/>
                </a:cubicBezTo>
                <a:cubicBezTo>
                  <a:pt x="170184" y="1564006"/>
                  <a:pt x="175510" y="1486866"/>
                  <a:pt x="179811" y="1410074"/>
                </a:cubicBezTo>
                <a:cubicBezTo>
                  <a:pt x="201408" y="1364981"/>
                  <a:pt x="317864" y="1272285"/>
                  <a:pt x="327552" y="1232552"/>
                </a:cubicBezTo>
                <a:cubicBezTo>
                  <a:pt x="353202" y="1165596"/>
                  <a:pt x="365183" y="1092458"/>
                  <a:pt x="398102" y="1015161"/>
                </a:cubicBezTo>
                <a:cubicBezTo>
                  <a:pt x="454544" y="979651"/>
                  <a:pt x="505211" y="939340"/>
                  <a:pt x="578815" y="868942"/>
                </a:cubicBezTo>
                <a:cubicBezTo>
                  <a:pt x="598379" y="804804"/>
                  <a:pt x="654813" y="732923"/>
                  <a:pt x="691872" y="669023"/>
                </a:cubicBezTo>
                <a:cubicBezTo>
                  <a:pt x="772580" y="624785"/>
                  <a:pt x="863667" y="563631"/>
                  <a:pt x="898620" y="559699"/>
                </a:cubicBezTo>
                <a:cubicBezTo>
                  <a:pt x="974975" y="483010"/>
                  <a:pt x="1007374" y="457894"/>
                  <a:pt x="1049833" y="384954"/>
                </a:cubicBezTo>
                <a:cubicBezTo>
                  <a:pt x="1139866" y="372442"/>
                  <a:pt x="1249751" y="331951"/>
                  <a:pt x="1274649" y="316734"/>
                </a:cubicBezTo>
                <a:cubicBezTo>
                  <a:pt x="1371009" y="257844"/>
                  <a:pt x="1416271" y="186294"/>
                  <a:pt x="1458233" y="173872"/>
                </a:cubicBezTo>
                <a:cubicBezTo>
                  <a:pt x="1517360" y="147161"/>
                  <a:pt x="1644844" y="154771"/>
                  <a:pt x="1692505" y="149374"/>
                </a:cubicBezTo>
                <a:cubicBezTo>
                  <a:pt x="1745278" y="144712"/>
                  <a:pt x="1831134" y="56958"/>
                  <a:pt x="1901358" y="43879"/>
                </a:cubicBezTo>
                <a:cubicBezTo>
                  <a:pt x="2010600" y="61473"/>
                  <a:pt x="2031693" y="38106"/>
                  <a:pt x="2136061" y="64066"/>
                </a:cubicBezTo>
                <a:cubicBezTo>
                  <a:pt x="2214996" y="56185"/>
                  <a:pt x="2266907" y="14617"/>
                  <a:pt x="2362200" y="0"/>
                </a:cubicBezTo>
                <a:cubicBezTo>
                  <a:pt x="2400268" y="-4941"/>
                  <a:pt x="2518394" y="50666"/>
                  <a:pt x="2588339" y="64066"/>
                </a:cubicBezTo>
                <a:cubicBezTo>
                  <a:pt x="2677739" y="68788"/>
                  <a:pt x="2779974" y="34598"/>
                  <a:pt x="2823042" y="43879"/>
                </a:cubicBezTo>
                <a:cubicBezTo>
                  <a:pt x="2862343" y="81058"/>
                  <a:pt x="3006673" y="127425"/>
                  <a:pt x="3031895" y="149374"/>
                </a:cubicBezTo>
                <a:cubicBezTo>
                  <a:pt x="3139147" y="180845"/>
                  <a:pt x="3229566" y="186167"/>
                  <a:pt x="3266167" y="173872"/>
                </a:cubicBezTo>
                <a:cubicBezTo>
                  <a:pt x="3307274" y="222444"/>
                  <a:pt x="3403501" y="301434"/>
                  <a:pt x="3449751" y="316734"/>
                </a:cubicBezTo>
                <a:cubicBezTo>
                  <a:pt x="3509649" y="355217"/>
                  <a:pt x="3650217" y="372235"/>
                  <a:pt x="3674567" y="384954"/>
                </a:cubicBezTo>
                <a:cubicBezTo>
                  <a:pt x="3707688" y="437881"/>
                  <a:pt x="3769561" y="519062"/>
                  <a:pt x="3825780" y="559699"/>
                </a:cubicBezTo>
                <a:cubicBezTo>
                  <a:pt x="3922259" y="595430"/>
                  <a:pt x="3937675" y="640531"/>
                  <a:pt x="4032528" y="669023"/>
                </a:cubicBezTo>
                <a:cubicBezTo>
                  <a:pt x="4074459" y="738803"/>
                  <a:pt x="4140035" y="830528"/>
                  <a:pt x="4145585" y="868942"/>
                </a:cubicBezTo>
                <a:cubicBezTo>
                  <a:pt x="4216670" y="947013"/>
                  <a:pt x="4276816" y="973590"/>
                  <a:pt x="4326298" y="1015161"/>
                </a:cubicBezTo>
                <a:cubicBezTo>
                  <a:pt x="4338026" y="1092257"/>
                  <a:pt x="4372080" y="1206700"/>
                  <a:pt x="4396848" y="1232552"/>
                </a:cubicBezTo>
                <a:cubicBezTo>
                  <a:pt x="4453112" y="1304105"/>
                  <a:pt x="4528966" y="1381401"/>
                  <a:pt x="4544589" y="1410074"/>
                </a:cubicBezTo>
                <a:cubicBezTo>
                  <a:pt x="4566662" y="1499198"/>
                  <a:pt x="4546677" y="1577601"/>
                  <a:pt x="4569924" y="1636608"/>
                </a:cubicBezTo>
                <a:cubicBezTo>
                  <a:pt x="4606954" y="1699885"/>
                  <a:pt x="4630216" y="1768279"/>
                  <a:pt x="4679022" y="1838564"/>
                </a:cubicBezTo>
                <a:cubicBezTo>
                  <a:pt x="4654842" y="1942618"/>
                  <a:pt x="4667256" y="1981321"/>
                  <a:pt x="4658146" y="2065516"/>
                </a:cubicBezTo>
                <a:cubicBezTo>
                  <a:pt x="4674045" y="2109460"/>
                  <a:pt x="4712989" y="2253883"/>
                  <a:pt x="4724400" y="2284186"/>
                </a:cubicBezTo>
                <a:cubicBezTo>
                  <a:pt x="4719684" y="2361042"/>
                  <a:pt x="4669113" y="2455281"/>
                  <a:pt x="4658146" y="2502856"/>
                </a:cubicBezTo>
                <a:cubicBezTo>
                  <a:pt x="4665035" y="2574733"/>
                  <a:pt x="4670152" y="2699381"/>
                  <a:pt x="4679022" y="2729808"/>
                </a:cubicBezTo>
                <a:cubicBezTo>
                  <a:pt x="4640153" y="2819829"/>
                  <a:pt x="4576965" y="2882797"/>
                  <a:pt x="4569924" y="2931764"/>
                </a:cubicBezTo>
                <a:cubicBezTo>
                  <a:pt x="4574163" y="3016116"/>
                  <a:pt x="4535258" y="3072356"/>
                  <a:pt x="4544589" y="3158298"/>
                </a:cubicBezTo>
                <a:cubicBezTo>
                  <a:pt x="4512884" y="3203145"/>
                  <a:pt x="4475840" y="3260823"/>
                  <a:pt x="4396848" y="3335820"/>
                </a:cubicBezTo>
                <a:cubicBezTo>
                  <a:pt x="4395374" y="3363366"/>
                  <a:pt x="4335376" y="3491425"/>
                  <a:pt x="4326298" y="3553211"/>
                </a:cubicBezTo>
                <a:cubicBezTo>
                  <a:pt x="4287364" y="3609038"/>
                  <a:pt x="4174236" y="3659741"/>
                  <a:pt x="4145585" y="3699430"/>
                </a:cubicBezTo>
                <a:cubicBezTo>
                  <a:pt x="4099068" y="3791584"/>
                  <a:pt x="4070422" y="3846966"/>
                  <a:pt x="4032528" y="3899349"/>
                </a:cubicBezTo>
                <a:cubicBezTo>
                  <a:pt x="3949555" y="3930683"/>
                  <a:pt x="3913600" y="3961393"/>
                  <a:pt x="3825780" y="4008673"/>
                </a:cubicBezTo>
                <a:cubicBezTo>
                  <a:pt x="3757632" y="4055695"/>
                  <a:pt x="3692551" y="4135222"/>
                  <a:pt x="3674567" y="4183418"/>
                </a:cubicBezTo>
                <a:cubicBezTo>
                  <a:pt x="3629512" y="4213626"/>
                  <a:pt x="3520577" y="4235968"/>
                  <a:pt x="3449751" y="4251638"/>
                </a:cubicBezTo>
                <a:cubicBezTo>
                  <a:pt x="3395595" y="4270464"/>
                  <a:pt x="3324353" y="4346295"/>
                  <a:pt x="3266167" y="4394500"/>
                </a:cubicBezTo>
                <a:cubicBezTo>
                  <a:pt x="3227691" y="4418790"/>
                  <a:pt x="3109343" y="4394609"/>
                  <a:pt x="3031895" y="4418998"/>
                </a:cubicBezTo>
                <a:cubicBezTo>
                  <a:pt x="2942619" y="4482835"/>
                  <a:pt x="2856125" y="4489767"/>
                  <a:pt x="2823042" y="4524493"/>
                </a:cubicBezTo>
                <a:cubicBezTo>
                  <a:pt x="2734643" y="4498376"/>
                  <a:pt x="2684800" y="4491847"/>
                  <a:pt x="2588339" y="4504306"/>
                </a:cubicBezTo>
                <a:cubicBezTo>
                  <a:pt x="2488447" y="4535512"/>
                  <a:pt x="2464957" y="4559953"/>
                  <a:pt x="2362200" y="4568372"/>
                </a:cubicBezTo>
                <a:cubicBezTo>
                  <a:pt x="2255009" y="4530512"/>
                  <a:pt x="2249679" y="4526652"/>
                  <a:pt x="2136061" y="4504306"/>
                </a:cubicBezTo>
                <a:cubicBezTo>
                  <a:pt x="2084949" y="4493333"/>
                  <a:pt x="1931897" y="4507738"/>
                  <a:pt x="1901358" y="4524493"/>
                </a:cubicBezTo>
                <a:cubicBezTo>
                  <a:pt x="1816448" y="4470156"/>
                  <a:pt x="1736345" y="4446020"/>
                  <a:pt x="1692505" y="4418998"/>
                </a:cubicBezTo>
                <a:cubicBezTo>
                  <a:pt x="1603483" y="4426441"/>
                  <a:pt x="1507576" y="4388742"/>
                  <a:pt x="1458233" y="4394500"/>
                </a:cubicBezTo>
                <a:cubicBezTo>
                  <a:pt x="1387447" y="4356718"/>
                  <a:pt x="1321770" y="4283645"/>
                  <a:pt x="1274649" y="4251638"/>
                </a:cubicBezTo>
                <a:cubicBezTo>
                  <a:pt x="1212897" y="4221029"/>
                  <a:pt x="1119643" y="4220209"/>
                  <a:pt x="1049833" y="4183418"/>
                </a:cubicBezTo>
                <a:cubicBezTo>
                  <a:pt x="1008342" y="4163937"/>
                  <a:pt x="959694" y="4048502"/>
                  <a:pt x="898620" y="4008673"/>
                </a:cubicBezTo>
                <a:cubicBezTo>
                  <a:pt x="809706" y="3979738"/>
                  <a:pt x="778269" y="3922314"/>
                  <a:pt x="691872" y="3899349"/>
                </a:cubicBezTo>
                <a:cubicBezTo>
                  <a:pt x="653404" y="3834139"/>
                  <a:pt x="603064" y="3779569"/>
                  <a:pt x="578815" y="3699430"/>
                </a:cubicBezTo>
                <a:cubicBezTo>
                  <a:pt x="523488" y="3649970"/>
                  <a:pt x="482170" y="3621901"/>
                  <a:pt x="398102" y="3553211"/>
                </a:cubicBezTo>
                <a:cubicBezTo>
                  <a:pt x="382544" y="3486645"/>
                  <a:pt x="336122" y="3359769"/>
                  <a:pt x="327552" y="3335820"/>
                </a:cubicBezTo>
                <a:cubicBezTo>
                  <a:pt x="260478" y="3270835"/>
                  <a:pt x="255987" y="3223302"/>
                  <a:pt x="179811" y="3158298"/>
                </a:cubicBezTo>
                <a:cubicBezTo>
                  <a:pt x="186905" y="3112571"/>
                  <a:pt x="163998" y="3024635"/>
                  <a:pt x="154476" y="2931764"/>
                </a:cubicBezTo>
                <a:cubicBezTo>
                  <a:pt x="119352" y="2880485"/>
                  <a:pt x="102126" y="2823108"/>
                  <a:pt x="45378" y="2729808"/>
                </a:cubicBezTo>
                <a:cubicBezTo>
                  <a:pt x="48846" y="2637331"/>
                  <a:pt x="56576" y="2561997"/>
                  <a:pt x="66254" y="2502856"/>
                </a:cubicBezTo>
                <a:cubicBezTo>
                  <a:pt x="42110" y="2441689"/>
                  <a:pt x="-8227" y="2312976"/>
                  <a:pt x="0" y="2284186"/>
                </a:cubicBezTo>
                <a:close/>
              </a:path>
            </a:pathLst>
          </a:custGeom>
          <a:solidFill>
            <a:schemeClr val="bg1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2842947355">
                  <a:prstGeom prst="star32">
                    <a:avLst>
                      <a:gd name="adj" fmla="val 48833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C8CA05E-545E-4E29-9AD3-750A38929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627" y="3923393"/>
            <a:ext cx="8045373" cy="742279"/>
          </a:xfrm>
        </p:spPr>
        <p:txBody>
          <a:bodyPr/>
          <a:lstStyle/>
          <a:p>
            <a:r>
              <a:rPr lang="en-IT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100 </a:t>
            </a:r>
            <a:r>
              <a:rPr lang="it-IT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Y</a:t>
            </a:r>
            <a:r>
              <a:rPr lang="en-IT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ears of </a:t>
            </a:r>
            <a:r>
              <a:rPr lang="it-IT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</a:t>
            </a:r>
            <a:r>
              <a:rPr lang="en-IT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usic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DA050415-20B9-4437-BEEF-1E1D9E615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2100036"/>
            <a:ext cx="8128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72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>
            <a:extLst>
              <a:ext uri="{FF2B5EF4-FFF2-40B4-BE49-F238E27FC236}">
                <a16:creationId xmlns:a16="http://schemas.microsoft.com/office/drawing/2014/main" id="{D3ED5B01-02E3-460D-B5D5-C6E59137D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4" y="1609628"/>
            <a:ext cx="8719352" cy="4966994"/>
          </a:xfrm>
          <a:prstGeom prst="rect">
            <a:avLst/>
          </a:prstGeom>
        </p:spPr>
      </p:pic>
      <p:sp>
        <p:nvSpPr>
          <p:cNvPr id="9" name="TextBox 19">
            <a:extLst>
              <a:ext uri="{FF2B5EF4-FFF2-40B4-BE49-F238E27FC236}">
                <a16:creationId xmlns:a16="http://schemas.microsoft.com/office/drawing/2014/main" id="{CA038078-11F7-42E0-9BC0-02A7CE21F4D0}"/>
              </a:ext>
            </a:extLst>
          </p:cNvPr>
          <p:cNvSpPr txBox="1"/>
          <p:nvPr/>
        </p:nvSpPr>
        <p:spPr>
          <a:xfrm>
            <a:off x="9082147" y="3731625"/>
            <a:ext cx="2337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Some of them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>
                <a:latin typeface="American Typewriter" panose="02090604020004020304"/>
              </a:rPr>
              <a:t>shift </a:t>
            </a:r>
            <a:r>
              <a:rPr lang="en-US" b="1" dirty="0">
                <a:latin typeface="American Typewriter" panose="02090604020004020304"/>
              </a:rPr>
              <a:t>smoothly</a:t>
            </a:r>
            <a:r>
              <a:rPr lang="it-IT" dirty="0">
                <a:latin typeface="American Typewriter" panose="02090604020004020304"/>
              </a:rPr>
              <a:t>…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10" name="Dance title">
            <a:extLst>
              <a:ext uri="{FF2B5EF4-FFF2-40B4-BE49-F238E27FC236}">
                <a16:creationId xmlns:a16="http://schemas.microsoft.com/office/drawing/2014/main" id="{50B0B1D6-31C2-4E1B-962B-482204B6AEF9}"/>
              </a:ext>
            </a:extLst>
          </p:cNvPr>
          <p:cNvSpPr txBox="1"/>
          <p:nvPr/>
        </p:nvSpPr>
        <p:spPr>
          <a:xfrm>
            <a:off x="3551088" y="1233158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 dirty="0">
                <a:latin typeface="American Typewriter" panose="02090604020004020304"/>
              </a:rPr>
              <a:t>Danceability</a:t>
            </a:r>
          </a:p>
        </p:txBody>
      </p:sp>
      <p:sp>
        <p:nvSpPr>
          <p:cNvPr id="11" name="Fumetto: Dance">
            <a:extLst>
              <a:ext uri="{FF2B5EF4-FFF2-40B4-BE49-F238E27FC236}">
                <a16:creationId xmlns:a16="http://schemas.microsoft.com/office/drawing/2014/main" id="{9FBB08EB-19CE-4725-AC47-F4A548312F74}"/>
              </a:ext>
            </a:extLst>
          </p:cNvPr>
          <p:cNvSpPr/>
          <p:nvPr/>
        </p:nvSpPr>
        <p:spPr>
          <a:xfrm>
            <a:off x="1959703" y="2519239"/>
            <a:ext cx="3493264" cy="3259274"/>
          </a:xfrm>
          <a:prstGeom prst="wedgeEllipseCallout">
            <a:avLst>
              <a:gd name="adj1" fmla="val 17953"/>
              <a:gd name="adj2" fmla="val -7116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" name="Spotify Logo" descr="Spotify - Free music icons">
            <a:extLst>
              <a:ext uri="{FF2B5EF4-FFF2-40B4-BE49-F238E27FC236}">
                <a16:creationId xmlns:a16="http://schemas.microsoft.com/office/drawing/2014/main" id="{6BBF0FE2-6C97-4603-B0A3-590315EEC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884" y="2063648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Dance Ex">
            <a:extLst>
              <a:ext uri="{FF2B5EF4-FFF2-40B4-BE49-F238E27FC236}">
                <a16:creationId xmlns:a16="http://schemas.microsoft.com/office/drawing/2014/main" id="{069345BB-154F-4278-8EDD-07D7A64FDC94}"/>
              </a:ext>
            </a:extLst>
          </p:cNvPr>
          <p:cNvSpPr txBox="1"/>
          <p:nvPr/>
        </p:nvSpPr>
        <p:spPr>
          <a:xfrm>
            <a:off x="2345627" y="3057877"/>
            <a:ext cx="290895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merican Typewriter" panose="02090604020004020304"/>
              </a:rPr>
              <a:t>How suitable a track is for dancing based on a </a:t>
            </a:r>
            <a:r>
              <a:rPr lang="en-US" b="1" dirty="0">
                <a:latin typeface="American Typewriter" panose="02090604020004020304"/>
              </a:rPr>
              <a:t>combination</a:t>
            </a:r>
            <a:r>
              <a:rPr lang="en-US" dirty="0">
                <a:latin typeface="American Typewriter" panose="02090604020004020304"/>
              </a:rPr>
              <a:t> of </a:t>
            </a:r>
            <a:r>
              <a:rPr lang="en-US" b="1" dirty="0">
                <a:latin typeface="American Typewriter" panose="02090604020004020304"/>
              </a:rPr>
              <a:t>musical</a:t>
            </a:r>
            <a:r>
              <a:rPr lang="en-US" dirty="0">
                <a:latin typeface="American Typewriter" panose="02090604020004020304"/>
              </a:rPr>
              <a:t> </a:t>
            </a:r>
            <a:r>
              <a:rPr lang="en-US" b="1" dirty="0">
                <a:latin typeface="American Typewriter" panose="02090604020004020304"/>
              </a:rPr>
              <a:t>elements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A value of 0.0 is least danceable and 1.0 is most danceable</a:t>
            </a:r>
          </a:p>
        </p:txBody>
      </p:sp>
      <p:pic>
        <p:nvPicPr>
          <p:cNvPr id="18" name="Immagine 17" descr="Immagine che contiene scuro, indossando, tuta, tenendo&#10;&#10;Descrizione generata automaticamente">
            <a:extLst>
              <a:ext uri="{FF2B5EF4-FFF2-40B4-BE49-F238E27FC236}">
                <a16:creationId xmlns:a16="http://schemas.microsoft.com/office/drawing/2014/main" id="{54FA38BD-F1D1-482F-941C-1CE6C0759C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740" y="1418088"/>
            <a:ext cx="2566112" cy="4691173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894E733-EDE0-415D-8EB5-C6F1FBE1BF37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Shape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(2/4)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3A77A2F6-A0AE-4367-8E18-73C973BC9927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E770DEA7-E2CA-4569-B14D-A013363ED91A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B5D7BF46-C7DD-4EB5-B30A-6F2C61137382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3B9E22A7-21A4-4F63-A246-263A946DCA9D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37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1" grpId="0" animBg="1"/>
      <p:bldP spid="11" grpId="1" animBg="1"/>
      <p:bldP spid="13" grpId="0"/>
      <p:bldP spid="1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Lofi Girl" descr="lo fi hip hop radio girl&quot; Poster by Cosmox | Redbubble">
            <a:extLst>
              <a:ext uri="{FF2B5EF4-FFF2-40B4-BE49-F238E27FC236}">
                <a16:creationId xmlns:a16="http://schemas.microsoft.com/office/drawing/2014/main" id="{92FC8D88-C572-437C-9357-2AD88A01FE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23" t="15034" r="20276" b="39328"/>
          <a:stretch/>
        </p:blipFill>
        <p:spPr bwMode="auto">
          <a:xfrm>
            <a:off x="6860284" y="2279607"/>
            <a:ext cx="3588342" cy="360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977F41C-3F7F-40F6-B81A-CBCC8F4AB0C5}"/>
              </a:ext>
            </a:extLst>
          </p:cNvPr>
          <p:cNvSpPr txBox="1"/>
          <p:nvPr/>
        </p:nvSpPr>
        <p:spPr>
          <a:xfrm>
            <a:off x="8753329" y="1810695"/>
            <a:ext cx="3390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Some other, well... not really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F37CD68-141A-4498-83CF-2010CA42D1EF}"/>
              </a:ext>
            </a:extLst>
          </p:cNvPr>
          <p:cNvSpPr/>
          <p:nvPr/>
        </p:nvSpPr>
        <p:spPr>
          <a:xfrm>
            <a:off x="8753329" y="2612544"/>
            <a:ext cx="339059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Through </a:t>
            </a:r>
            <a:r>
              <a:rPr lang="it-IT" dirty="0" err="1">
                <a:latin typeface="American Typewriter" panose="02090604020004020304"/>
              </a:rPr>
              <a:t>proper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 err="1">
                <a:latin typeface="American Typewriter" panose="02090604020004020304"/>
              </a:rPr>
              <a:t>visualization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en-IT" dirty="0">
                <a:latin typeface="American Typewriter" panose="02090604020004020304"/>
              </a:rPr>
              <a:t>we </a:t>
            </a:r>
            <a:r>
              <a:rPr lang="it-IT" dirty="0" err="1">
                <a:latin typeface="American Typewriter" panose="02090604020004020304"/>
              </a:rPr>
              <a:t>exaggerate</a:t>
            </a:r>
            <a:r>
              <a:rPr lang="it-IT" dirty="0">
                <a:latin typeface="American Typewriter" panose="02090604020004020304"/>
              </a:rPr>
              <a:t> the </a:t>
            </a:r>
            <a:r>
              <a:rPr lang="it-IT" b="1" dirty="0">
                <a:latin typeface="American Typewriter" panose="02090604020004020304"/>
              </a:rPr>
              <a:t>shifts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across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different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periods</a:t>
            </a:r>
            <a:endParaRPr lang="en-IT" dirty="0">
              <a:latin typeface="American Typewriter" panose="02090604020004020304"/>
            </a:endParaRPr>
          </a:p>
          <a:p>
            <a:endParaRPr lang="en-IT" dirty="0">
              <a:latin typeface="American Typewriter" panose="02090604020004020304"/>
            </a:endParaRPr>
          </a:p>
          <a:p>
            <a:r>
              <a:rPr lang="it-IT" b="1" dirty="0" err="1">
                <a:latin typeface="American Typewriter" panose="02090604020004020304"/>
              </a:rPr>
              <a:t>Previous</a:t>
            </a:r>
            <a:r>
              <a:rPr lang="it-IT" b="1" dirty="0">
                <a:latin typeface="American Typewriter" panose="02090604020004020304"/>
              </a:rPr>
              <a:t> to the 40s </a:t>
            </a:r>
            <a:r>
              <a:rPr lang="it-IT" dirty="0" err="1">
                <a:latin typeface="American Typewriter" panose="02090604020004020304"/>
              </a:rPr>
              <a:t>vocals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were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not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mandatory</a:t>
            </a:r>
            <a:r>
              <a:rPr lang="it-IT" dirty="0">
                <a:latin typeface="American Typewriter" panose="02090604020004020304"/>
              </a:rPr>
              <a:t> in </a:t>
            </a:r>
            <a:r>
              <a:rPr lang="it-IT" dirty="0" err="1">
                <a:latin typeface="American Typewriter" panose="02090604020004020304"/>
              </a:rPr>
              <a:t>order</a:t>
            </a:r>
            <a:r>
              <a:rPr lang="it-IT" dirty="0">
                <a:latin typeface="American Typewriter" panose="02090604020004020304"/>
              </a:rPr>
              <a:t> to </a:t>
            </a:r>
            <a:r>
              <a:rPr lang="it-IT" dirty="0" err="1">
                <a:latin typeface="American Typewriter" panose="02090604020004020304"/>
              </a:rPr>
              <a:t>make</a:t>
            </a:r>
            <a:r>
              <a:rPr lang="it-IT" dirty="0">
                <a:latin typeface="American Typewriter" panose="02090604020004020304"/>
              </a:rPr>
              <a:t> music</a:t>
            </a:r>
            <a:endParaRPr lang="en-IT" dirty="0">
              <a:latin typeface="American Typewriter" panose="02090604020004020304"/>
            </a:endParaRPr>
          </a:p>
          <a:p>
            <a:endParaRPr lang="en-IT" dirty="0">
              <a:latin typeface="American Typewriter" panose="02090604020004020304"/>
            </a:endParaRPr>
          </a:p>
          <a:p>
            <a:r>
              <a:rPr lang="en-IT" b="1" dirty="0">
                <a:latin typeface="American Typewriter" panose="02090604020004020304"/>
              </a:rPr>
              <a:t>Nowa</a:t>
            </a:r>
            <a:r>
              <a:rPr lang="it-IT" b="1" dirty="0">
                <a:latin typeface="American Typewriter" panose="02090604020004020304"/>
              </a:rPr>
              <a:t>d</a:t>
            </a:r>
            <a:r>
              <a:rPr lang="en-IT" b="1" dirty="0">
                <a:latin typeface="American Typewriter" panose="02090604020004020304"/>
              </a:rPr>
              <a:t>ays</a:t>
            </a:r>
            <a:r>
              <a:rPr lang="en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it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en-IT" dirty="0">
                <a:latin typeface="American Typewriter" panose="02090604020004020304"/>
              </a:rPr>
              <a:t>seems quite the opposite!</a:t>
            </a:r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CBE0AD78-1F91-465B-939D-D9FFAA07325D}"/>
              </a:ext>
            </a:extLst>
          </p:cNvPr>
          <p:cNvSpPr txBox="1"/>
          <p:nvPr/>
        </p:nvSpPr>
        <p:spPr>
          <a:xfrm>
            <a:off x="3522777" y="1273125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latin typeface="American Typewriter" panose="02090604020004020304"/>
              </a:rPr>
              <a:t>Instrumentalness</a:t>
            </a:r>
            <a:endParaRPr lang="en-IT" b="1" dirty="0">
              <a:latin typeface="American Typewriter" panose="02090604020004020304"/>
            </a:endParaRPr>
          </a:p>
        </p:txBody>
      </p:sp>
      <p:sp>
        <p:nvSpPr>
          <p:cNvPr id="22" name="Fumetto: Dance">
            <a:extLst>
              <a:ext uri="{FF2B5EF4-FFF2-40B4-BE49-F238E27FC236}">
                <a16:creationId xmlns:a16="http://schemas.microsoft.com/office/drawing/2014/main" id="{5E2C44DC-9130-47BC-9F40-A0CF0933966E}"/>
              </a:ext>
            </a:extLst>
          </p:cNvPr>
          <p:cNvSpPr/>
          <p:nvPr/>
        </p:nvSpPr>
        <p:spPr>
          <a:xfrm>
            <a:off x="2126976" y="2476886"/>
            <a:ext cx="3493264" cy="3259274"/>
          </a:xfrm>
          <a:prstGeom prst="wedgeEllipseCallout">
            <a:avLst>
              <a:gd name="adj1" fmla="val 17953"/>
              <a:gd name="adj2" fmla="val -7116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3" name="Spotify Logo" descr="Spotify - Free music icons">
            <a:extLst>
              <a:ext uri="{FF2B5EF4-FFF2-40B4-BE49-F238E27FC236}">
                <a16:creationId xmlns:a16="http://schemas.microsoft.com/office/drawing/2014/main" id="{61C9C504-BC10-481F-96D7-3D3CF4FB8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157" y="2021295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Dance Ex">
            <a:extLst>
              <a:ext uri="{FF2B5EF4-FFF2-40B4-BE49-F238E27FC236}">
                <a16:creationId xmlns:a16="http://schemas.microsoft.com/office/drawing/2014/main" id="{2C6A71E2-7C0A-49E9-B72A-AFA4DCE6BCF1}"/>
              </a:ext>
            </a:extLst>
          </p:cNvPr>
          <p:cNvSpPr txBox="1"/>
          <p:nvPr/>
        </p:nvSpPr>
        <p:spPr>
          <a:xfrm>
            <a:off x="2474787" y="3087283"/>
            <a:ext cx="290895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merican Typewriter" panose="02090604020004020304"/>
              </a:rPr>
              <a:t>Predicts whether a track contains </a:t>
            </a:r>
            <a:r>
              <a:rPr lang="en-US" b="1" dirty="0">
                <a:latin typeface="American Typewriter" panose="02090604020004020304"/>
              </a:rPr>
              <a:t>no vocals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Ranges between 0 and 1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A value of 1 corresponds to no vocals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59BA28B-0E85-4ABB-A25C-C4992F6D9070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Shape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(3/4)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322E8F9A-1F7E-439A-91F0-2F55838AFE08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4BE13092-9C4A-4874-A611-5505F76A7756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429BA5A9-5F39-4A2C-AB5B-738C554419B4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C00B5CDF-3095-48B1-82EC-3DE77FC070CD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23B0841-E627-4E03-BB7E-14037C01B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467" y="1705119"/>
            <a:ext cx="8280400" cy="464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9" grpId="0"/>
      <p:bldP spid="19" grpId="1"/>
      <p:bldP spid="22" grpId="0" animBg="1"/>
      <p:bldP spid="22" grpId="1" animBg="1"/>
      <p:bldP spid="24" grpId="0"/>
      <p:bldP spid="2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>
            <a:extLst>
              <a:ext uri="{FF2B5EF4-FFF2-40B4-BE49-F238E27FC236}">
                <a16:creationId xmlns:a16="http://schemas.microsoft.com/office/drawing/2014/main" id="{166FDF8D-4F95-4BB6-B3D8-5B7E10E52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792" y="1473200"/>
            <a:ext cx="317500" cy="3911600"/>
          </a:xfrm>
          <a:prstGeom prst="rect">
            <a:avLst/>
          </a:prstGeom>
        </p:spPr>
      </p:pic>
      <p:pic>
        <p:nvPicPr>
          <p:cNvPr id="20" name="Picture 9">
            <a:extLst>
              <a:ext uri="{FF2B5EF4-FFF2-40B4-BE49-F238E27FC236}">
                <a16:creationId xmlns:a16="http://schemas.microsoft.com/office/drawing/2014/main" id="{9BF9CB6D-3F99-4034-8558-3A10A0407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61" y="1707180"/>
            <a:ext cx="9880667" cy="1430807"/>
          </a:xfrm>
          <a:prstGeom prst="rect">
            <a:avLst/>
          </a:prstGeom>
        </p:spPr>
      </p:pic>
      <p:pic>
        <p:nvPicPr>
          <p:cNvPr id="21" name="Picture 18">
            <a:extLst>
              <a:ext uri="{FF2B5EF4-FFF2-40B4-BE49-F238E27FC236}">
                <a16:creationId xmlns:a16="http://schemas.microsoft.com/office/drawing/2014/main" id="{2423C46C-8063-4B22-B694-4DA5E885A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62" y="3652488"/>
            <a:ext cx="11281955" cy="1435639"/>
          </a:xfrm>
          <a:prstGeom prst="rect">
            <a:avLst/>
          </a:prstGeom>
        </p:spPr>
      </p:pic>
      <p:sp>
        <p:nvSpPr>
          <p:cNvPr id="22" name="Rectangle 19">
            <a:extLst>
              <a:ext uri="{FF2B5EF4-FFF2-40B4-BE49-F238E27FC236}">
                <a16:creationId xmlns:a16="http://schemas.microsoft.com/office/drawing/2014/main" id="{16DF6483-3005-4FDA-AFE8-DBD6663125EB}"/>
              </a:ext>
            </a:extLst>
          </p:cNvPr>
          <p:cNvSpPr/>
          <p:nvPr/>
        </p:nvSpPr>
        <p:spPr>
          <a:xfrm>
            <a:off x="2814452" y="1579418"/>
            <a:ext cx="902525" cy="173379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3" name="Rectangle 20">
            <a:extLst>
              <a:ext uri="{FF2B5EF4-FFF2-40B4-BE49-F238E27FC236}">
                <a16:creationId xmlns:a16="http://schemas.microsoft.com/office/drawing/2014/main" id="{8E07628A-01B7-4316-9072-376CE26D53C8}"/>
              </a:ext>
            </a:extLst>
          </p:cNvPr>
          <p:cNvSpPr/>
          <p:nvPr/>
        </p:nvSpPr>
        <p:spPr>
          <a:xfrm>
            <a:off x="9310255" y="1591293"/>
            <a:ext cx="902525" cy="173379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80F8D4B1-FE65-4D55-BBDF-905E8C481FF6}"/>
              </a:ext>
            </a:extLst>
          </p:cNvPr>
          <p:cNvSpPr/>
          <p:nvPr/>
        </p:nvSpPr>
        <p:spPr>
          <a:xfrm>
            <a:off x="7350827" y="3550722"/>
            <a:ext cx="902525" cy="173379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Rectangle 22">
            <a:extLst>
              <a:ext uri="{FF2B5EF4-FFF2-40B4-BE49-F238E27FC236}">
                <a16:creationId xmlns:a16="http://schemas.microsoft.com/office/drawing/2014/main" id="{494D1D57-A0CA-4DED-8616-A376854C4965}"/>
              </a:ext>
            </a:extLst>
          </p:cNvPr>
          <p:cNvSpPr/>
          <p:nvPr/>
        </p:nvSpPr>
        <p:spPr>
          <a:xfrm>
            <a:off x="4500749" y="1591294"/>
            <a:ext cx="822191" cy="173379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0790E6-253F-4335-8B57-EF6EE8145F28}"/>
              </a:ext>
            </a:extLst>
          </p:cNvPr>
          <p:cNvSpPr/>
          <p:nvPr/>
        </p:nvSpPr>
        <p:spPr>
          <a:xfrm>
            <a:off x="1733797" y="1591293"/>
            <a:ext cx="1045029" cy="1733798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A430D96-94BB-4A44-8DCF-EF27106A814A}"/>
              </a:ext>
            </a:extLst>
          </p:cNvPr>
          <p:cNvSpPr/>
          <p:nvPr/>
        </p:nvSpPr>
        <p:spPr>
          <a:xfrm>
            <a:off x="5332020" y="1591293"/>
            <a:ext cx="822191" cy="1733798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92AF45-DCF3-4E4D-B7CA-C28C8B1A551B}"/>
              </a:ext>
            </a:extLst>
          </p:cNvPr>
          <p:cNvSpPr/>
          <p:nvPr/>
        </p:nvSpPr>
        <p:spPr>
          <a:xfrm>
            <a:off x="8467106" y="1579418"/>
            <a:ext cx="822191" cy="1733798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BE86BF-15B4-4325-84C0-D984B75B769C}"/>
              </a:ext>
            </a:extLst>
          </p:cNvPr>
          <p:cNvSpPr/>
          <p:nvPr/>
        </p:nvSpPr>
        <p:spPr>
          <a:xfrm>
            <a:off x="4975761" y="3550721"/>
            <a:ext cx="822191" cy="1733798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TextBox 24">
            <a:extLst>
              <a:ext uri="{FF2B5EF4-FFF2-40B4-BE49-F238E27FC236}">
                <a16:creationId xmlns:a16="http://schemas.microsoft.com/office/drawing/2014/main" id="{9FB9D783-5C8C-42F6-91CA-568789691489}"/>
              </a:ext>
            </a:extLst>
          </p:cNvPr>
          <p:cNvSpPr txBox="1"/>
          <p:nvPr/>
        </p:nvSpPr>
        <p:spPr>
          <a:xfrm>
            <a:off x="3410823" y="5683045"/>
            <a:ext cx="2414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solidFill>
                  <a:srgbClr val="7030A0"/>
                </a:solidFill>
                <a:latin typeface="American Typewriter" panose="02090604020004020304"/>
              </a:rPr>
              <a:t>Shifting trend!</a:t>
            </a:r>
          </a:p>
        </p:txBody>
      </p:sp>
      <p:sp>
        <p:nvSpPr>
          <p:cNvPr id="36" name="TextBox 24">
            <a:extLst>
              <a:ext uri="{FF2B5EF4-FFF2-40B4-BE49-F238E27FC236}">
                <a16:creationId xmlns:a16="http://schemas.microsoft.com/office/drawing/2014/main" id="{67238840-B725-4ABF-A687-EDCD86EC4083}"/>
              </a:ext>
            </a:extLst>
          </p:cNvPr>
          <p:cNvSpPr txBox="1"/>
          <p:nvPr/>
        </p:nvSpPr>
        <p:spPr>
          <a:xfrm>
            <a:off x="6894820" y="5685051"/>
            <a:ext cx="2414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B0F0"/>
                </a:solidFill>
                <a:latin typeface="American Typewriter" panose="02090604020004020304"/>
              </a:rPr>
              <a:t>Steady trend!</a:t>
            </a:r>
            <a:endParaRPr lang="en-IT" b="1" dirty="0">
              <a:solidFill>
                <a:srgbClr val="00B0F0"/>
              </a:solidFill>
              <a:latin typeface="American Typewriter" panose="02090604020004020304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475DA6EF-6A0D-46FE-8CA8-786479EC9E11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Shape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(4/4)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1DAD843E-FAE5-4B7E-882B-4E1F6502C7FF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2BC69E0F-C0F8-4BBF-8DD2-61B2A4B3CC40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DA9B71DE-40BC-4D8C-B19D-AC85ED53984D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B792C669-593A-40BC-8505-9C63A0B0158A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4355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7057DBC-BF68-453F-9717-E1548BB93433}"/>
              </a:ext>
            </a:extLst>
          </p:cNvPr>
          <p:cNvSpPr txBox="1"/>
          <p:nvPr/>
        </p:nvSpPr>
        <p:spPr>
          <a:xfrm>
            <a:off x="6517474" y="1864628"/>
            <a:ext cx="458651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Var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iance</a:t>
            </a:r>
            <a:r>
              <a:rPr lang="it-IT" sz="2400" b="1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Cov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ariance</a:t>
            </a:r>
            <a:endParaRPr lang="it-IT" sz="2400" dirty="0">
              <a:solidFill>
                <a:prstClr val="black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Cor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relation</a:t>
            </a:r>
            <a:endParaRPr lang="it-IT" sz="2400" dirty="0">
              <a:solidFill>
                <a:prstClr val="black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b="1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PCA</a:t>
            </a: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b="1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Star 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plot</a:t>
            </a: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it-IT" sz="2400" b="1" dirty="0">
              <a:solidFill>
                <a:prstClr val="black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050" name="Picture 2" descr="What is Univariate, Bivariate and Multivariate analysis? – HotCubator |  Learn| Grow| Catalyse">
            <a:extLst>
              <a:ext uri="{FF2B5EF4-FFF2-40B4-BE49-F238E27FC236}">
                <a16:creationId xmlns:a16="http://schemas.microsoft.com/office/drawing/2014/main" id="{E1F685E5-1ABC-4FC4-9024-0256B3831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3"/>
          <a:stretch/>
        </p:blipFill>
        <p:spPr bwMode="auto">
          <a:xfrm>
            <a:off x="551358" y="1812012"/>
            <a:ext cx="4667063" cy="323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D1D69B7-F6E4-4245-AFEC-58F4E291A720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lang="it-IT" b="1" cap="all" spc="400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MULTIVARIATE ANALYSIS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4722093-F9DC-43A1-8842-6B1771E32B0F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687B938-5F32-45F2-8B6D-62B6DE66FED4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AF8EE38-5FAA-4BFD-9741-D2E02F8B7BF0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7E427F5-F5B8-468A-B5D1-813318F37826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3422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FF0FE485-C505-46AB-8853-DDEAB15A6E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35" t="17778"/>
          <a:stretch/>
        </p:blipFill>
        <p:spPr>
          <a:xfrm>
            <a:off x="5428856" y="896844"/>
            <a:ext cx="5912916" cy="5638801"/>
          </a:xfrm>
          <a:prstGeom prst="rect">
            <a:avLst/>
          </a:prstGeom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5145E57A-49DF-42FD-A46E-CD660A01C2C1}"/>
              </a:ext>
            </a:extLst>
          </p:cNvPr>
          <p:cNvSpPr/>
          <p:nvPr/>
        </p:nvSpPr>
        <p:spPr>
          <a:xfrm>
            <a:off x="308362" y="1936997"/>
            <a:ext cx="44875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The dataset present </a:t>
            </a:r>
            <a:r>
              <a:rPr lang="it-IT" dirty="0">
                <a:latin typeface="American Typewriter" panose="02090604020004020304"/>
              </a:rPr>
              <a:t>an </a:t>
            </a:r>
            <a:r>
              <a:rPr lang="it-IT" dirty="0" err="1">
                <a:latin typeface="American Typewriter" panose="02090604020004020304"/>
              </a:rPr>
              <a:t>overall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en-IT" b="1" dirty="0">
                <a:latin typeface="American Typewriter" panose="02090604020004020304"/>
              </a:rPr>
              <a:t>weak correlation</a:t>
            </a:r>
            <a:r>
              <a:rPr lang="en-IT" dirty="0">
                <a:latin typeface="American Typewriter" panose="02090604020004020304"/>
              </a:rPr>
              <a:t> between variables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AD9EB3-0D1E-4CD0-A4DD-B8D351DBAC3D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Correlatio</a:t>
            </a:r>
            <a:r>
              <a:rPr lang="it-IT" b="1" cap="all" spc="400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n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5F9C56B-6D07-4015-94FF-04D1C7724DFC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E8A0031-03A6-4E20-88ED-DF8855FDE4B9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BFE5940-E829-4848-A86B-D4415F48B829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D7A27BC-71EB-46BF-8C3C-6F78BC14244B}"/>
              </a:ext>
            </a:extLst>
          </p:cNvPr>
          <p:cNvSpPr txBox="1"/>
          <p:nvPr/>
        </p:nvSpPr>
        <p:spPr>
          <a:xfrm>
            <a:off x="308362" y="3628053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T</a:t>
            </a:r>
            <a:r>
              <a:rPr lang="it-IT" dirty="0" err="1">
                <a:latin typeface="American Typewriter" panose="02090604020004020304"/>
              </a:rPr>
              <a:t>hus</a:t>
            </a:r>
            <a:r>
              <a:rPr lang="it-IT" dirty="0">
                <a:latin typeface="American Typewriter" panose="02090604020004020304"/>
              </a:rPr>
              <a:t>, i</a:t>
            </a:r>
            <a:r>
              <a:rPr lang="en-IT" dirty="0">
                <a:latin typeface="American Typewriter" panose="02090604020004020304"/>
              </a:rPr>
              <a:t>t will be difficult </a:t>
            </a:r>
            <a:r>
              <a:rPr lang="it-IT" dirty="0">
                <a:latin typeface="American Typewriter" panose="02090604020004020304"/>
              </a:rPr>
              <a:t>to </a:t>
            </a:r>
            <a:r>
              <a:rPr lang="en-IT" dirty="0">
                <a:latin typeface="American Typewriter" panose="02090604020004020304"/>
              </a:rPr>
              <a:t>find few ortogonal (no</a:t>
            </a:r>
            <a:r>
              <a:rPr lang="it-IT" dirty="0">
                <a:latin typeface="American Typewriter" panose="02090604020004020304"/>
              </a:rPr>
              <a:t>n-</a:t>
            </a:r>
            <a:r>
              <a:rPr lang="en-IT" dirty="0">
                <a:latin typeface="American Typewriter" panose="02090604020004020304"/>
              </a:rPr>
              <a:t>correlated) </a:t>
            </a:r>
            <a:r>
              <a:rPr lang="en-IT" b="1" dirty="0">
                <a:latin typeface="American Typewriter" panose="02090604020004020304"/>
              </a:rPr>
              <a:t>principal</a:t>
            </a:r>
            <a:r>
              <a:rPr lang="en-IT" dirty="0">
                <a:latin typeface="American Typewriter" panose="02090604020004020304"/>
              </a:rPr>
              <a:t> </a:t>
            </a:r>
            <a:r>
              <a:rPr lang="en-IT" b="1" dirty="0">
                <a:latin typeface="American Typewriter" panose="02090604020004020304"/>
              </a:rPr>
              <a:t>components</a:t>
            </a:r>
            <a:r>
              <a:rPr lang="en-IT" dirty="0">
                <a:latin typeface="American Typewriter" panose="02090604020004020304"/>
              </a:rPr>
              <a:t> capable </a:t>
            </a:r>
            <a:r>
              <a:rPr lang="it-IT" dirty="0">
                <a:latin typeface="American Typewriter" panose="02090604020004020304"/>
              </a:rPr>
              <a:t>of</a:t>
            </a:r>
            <a:r>
              <a:rPr lang="en-IT" dirty="0">
                <a:latin typeface="American Typewriter" panose="02090604020004020304"/>
              </a:rPr>
              <a:t> explain</a:t>
            </a:r>
            <a:r>
              <a:rPr lang="en-US" dirty="0" err="1">
                <a:latin typeface="American Typewriter" panose="02090604020004020304"/>
              </a:rPr>
              <a:t>ining</a:t>
            </a:r>
            <a:r>
              <a:rPr lang="en-IT" dirty="0">
                <a:latin typeface="American Typewriter" panose="02090604020004020304"/>
              </a:rPr>
              <a:t> an high percentage of the dataset variability</a:t>
            </a:r>
          </a:p>
        </p:txBody>
      </p:sp>
    </p:spTree>
    <p:extLst>
      <p:ext uri="{BB962C8B-B14F-4D97-AF65-F5344CB8AC3E}">
        <p14:creationId xmlns:p14="http://schemas.microsoft.com/office/powerpoint/2010/main" val="576534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AD9EB3-0D1E-4CD0-A4DD-B8D351DBAC3D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pca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5F9C56B-6D07-4015-94FF-04D1C7724DFC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E8A0031-03A6-4E20-88ED-DF8855FDE4B9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BFE5940-E829-4848-A86B-D4415F48B829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7235AAC-7E68-4283-BE6C-19F1A8462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80" t="2296" r="1" b="-32"/>
          <a:stretch/>
        </p:blipFill>
        <p:spPr>
          <a:xfrm>
            <a:off x="4094546" y="845954"/>
            <a:ext cx="3127522" cy="5665364"/>
          </a:xfrm>
          <a:prstGeom prst="rect">
            <a:avLst/>
          </a:prstGeom>
        </p:spPr>
      </p:pic>
      <p:pic>
        <p:nvPicPr>
          <p:cNvPr id="14" name="Picture 5">
            <a:extLst>
              <a:ext uri="{FF2B5EF4-FFF2-40B4-BE49-F238E27FC236}">
                <a16:creationId xmlns:a16="http://schemas.microsoft.com/office/drawing/2014/main" id="{8D49DB22-DCE4-4DA0-9731-42E323C72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5" t="55540" r="65924" b="720"/>
          <a:stretch/>
        </p:blipFill>
        <p:spPr>
          <a:xfrm>
            <a:off x="140298" y="1586858"/>
            <a:ext cx="3858283" cy="4803875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6F136D90-493F-487D-AB61-1571079159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15"/>
          <a:stretch/>
        </p:blipFill>
        <p:spPr>
          <a:xfrm>
            <a:off x="7367671" y="1340611"/>
            <a:ext cx="4678725" cy="486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50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AD9EB3-0D1E-4CD0-A4DD-B8D351DBAC3D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Star plot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5F9C56B-6D07-4015-94FF-04D1C7724DFC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E8A0031-03A6-4E20-88ED-DF8855FDE4B9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BFE5940-E829-4848-A86B-D4415F48B829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BA37D234-05D2-4A09-BD53-EBDE30EA54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44" t="1667" r="23005" b="9382"/>
          <a:stretch/>
        </p:blipFill>
        <p:spPr>
          <a:xfrm>
            <a:off x="1871500" y="1117498"/>
            <a:ext cx="5121967" cy="5413093"/>
          </a:xfrm>
          <a:prstGeom prst="rect">
            <a:avLst/>
          </a:prstGeom>
        </p:spPr>
      </p:pic>
      <p:pic>
        <p:nvPicPr>
          <p:cNvPr id="17" name="Picture 6">
            <a:extLst>
              <a:ext uri="{FF2B5EF4-FFF2-40B4-BE49-F238E27FC236}">
                <a16:creationId xmlns:a16="http://schemas.microsoft.com/office/drawing/2014/main" id="{E0523686-99F7-45C4-AC2A-E3B424F3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704" y="1700980"/>
            <a:ext cx="1783763" cy="345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15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7057DBC-BF68-453F-9717-E1548BB93433}"/>
              </a:ext>
            </a:extLst>
          </p:cNvPr>
          <p:cNvSpPr txBox="1"/>
          <p:nvPr/>
        </p:nvSpPr>
        <p:spPr>
          <a:xfrm>
            <a:off x="6627540" y="2321003"/>
            <a:ext cx="458651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b="1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Trend 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endParaRPr kumimoji="0" lang="it-IT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Most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popular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artists</a:t>
            </a:r>
            <a:endParaRPr kumimoji="0" lang="it-IT" sz="2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Most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popular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songs</a:t>
            </a:r>
            <a:endParaRPr lang="it-IT" sz="2400" b="1" dirty="0"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050" name="Picture 2" descr="What is Univariate, Bivariate and Multivariate analysis? – HotCubator |  Learn| Grow| Catalyse">
            <a:extLst>
              <a:ext uri="{FF2B5EF4-FFF2-40B4-BE49-F238E27FC236}">
                <a16:creationId xmlns:a16="http://schemas.microsoft.com/office/drawing/2014/main" id="{E1F685E5-1ABC-4FC4-9024-0256B3831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3"/>
          <a:stretch/>
        </p:blipFill>
        <p:spPr bwMode="auto">
          <a:xfrm>
            <a:off x="551358" y="1812012"/>
            <a:ext cx="4667063" cy="323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D1D69B7-F6E4-4245-AFEC-58F4E291A720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lang="it-IT" b="1" cap="all" spc="400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Data </a:t>
            </a:r>
            <a:r>
              <a:rPr lang="it-IT" b="1" cap="all" spc="400" dirty="0" err="1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visualization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4722093-F9DC-43A1-8842-6B1771E32B0F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687B938-5F32-45F2-8B6D-62B6DE66FED4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AF8EE38-5FAA-4BFD-9741-D2E02F8B7BF0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7E427F5-F5B8-468A-B5D1-813318F37826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7792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36691C-DF93-8C42-A2E9-CDA477443C6C}"/>
              </a:ext>
            </a:extLst>
          </p:cNvPr>
          <p:cNvSpPr txBox="1"/>
          <p:nvPr/>
        </p:nvSpPr>
        <p:spPr>
          <a:xfrm>
            <a:off x="7389597" y="1760177"/>
            <a:ext cx="4499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merican Typewriter" panose="02090604020004020304"/>
              </a:rPr>
              <a:t>Let’s see if a </a:t>
            </a:r>
            <a:r>
              <a:rPr lang="en-GB" b="1" dirty="0">
                <a:latin typeface="American Typewriter" panose="02090604020004020304"/>
              </a:rPr>
              <a:t>major granularity </a:t>
            </a:r>
            <a:r>
              <a:rPr lang="en-GB" dirty="0">
                <a:latin typeface="American Typewriter" panose="02090604020004020304"/>
              </a:rPr>
              <a:t>on the x-axis (Year) can give us some more insight!</a:t>
            </a:r>
            <a:endParaRPr lang="en-IT" b="1" dirty="0">
              <a:latin typeface="American Typewriter" panose="020906040200040203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3A6014-BCBD-5044-B3A8-84A460BE7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94" r="7311"/>
          <a:stretch/>
        </p:blipFill>
        <p:spPr>
          <a:xfrm>
            <a:off x="2899086" y="1707480"/>
            <a:ext cx="3875477" cy="42257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2F7FE5-5091-8047-8ABF-261C3A31BB10}"/>
              </a:ext>
            </a:extLst>
          </p:cNvPr>
          <p:cNvSpPr/>
          <p:nvPr/>
        </p:nvSpPr>
        <p:spPr>
          <a:xfrm>
            <a:off x="7389597" y="3006892"/>
            <a:ext cx="4756523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American Typewriter" panose="02090604020004020304"/>
              </a:rPr>
              <a:t>This graph shows how tempo has changed over the years</a:t>
            </a:r>
          </a:p>
          <a:p>
            <a:endParaRPr lang="en-GB" sz="1200" dirty="0">
              <a:latin typeface="American Typewriter" panose="02090604020004020304"/>
            </a:endParaRPr>
          </a:p>
          <a:p>
            <a:r>
              <a:rPr lang="en-GB" dirty="0">
                <a:latin typeface="American Typewriter" panose="02090604020004020304"/>
              </a:rPr>
              <a:t>Between the 50’s and 80’s, music became source of </a:t>
            </a:r>
            <a:r>
              <a:rPr lang="en-GB" b="1" dirty="0">
                <a:latin typeface="American Typewriter" panose="02090604020004020304"/>
              </a:rPr>
              <a:t>cultural aggregation</a:t>
            </a:r>
            <a:r>
              <a:rPr lang="en-GB" dirty="0">
                <a:latin typeface="American Typewriter" panose="02090604020004020304"/>
              </a:rPr>
              <a:t> and the main pop medium and artistic social identifier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74986D-092F-1546-9F72-90C0D8D520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91"/>
          <a:stretch/>
        </p:blipFill>
        <p:spPr>
          <a:xfrm>
            <a:off x="237078" y="2189842"/>
            <a:ext cx="2662008" cy="271243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8B0A59C-0BF7-465B-A73C-7D95CAA43D4F}"/>
              </a:ext>
            </a:extLst>
          </p:cNvPr>
          <p:cNvSpPr txBox="1"/>
          <p:nvPr/>
        </p:nvSpPr>
        <p:spPr>
          <a:xfrm>
            <a:off x="562487" y="1981861"/>
            <a:ext cx="25453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dirty="0">
                <a:latin typeface="American Typewriter" panose="02090604020004020304"/>
              </a:rPr>
              <a:t>100 Years of </a:t>
            </a:r>
            <a:r>
              <a:rPr lang="it-IT" sz="1100" b="1" dirty="0" err="1">
                <a:latin typeface="American Typewriter" panose="02090604020004020304"/>
              </a:rPr>
              <a:t>Danceability</a:t>
            </a:r>
            <a:endParaRPr lang="it-IT" sz="1100" b="1" dirty="0">
              <a:latin typeface="American Typewriter" panose="02090604020004020304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5C83E35-76F3-4ED3-8DE3-5AEE3034B67C}"/>
              </a:ext>
            </a:extLst>
          </p:cNvPr>
          <p:cNvSpPr txBox="1"/>
          <p:nvPr/>
        </p:nvSpPr>
        <p:spPr>
          <a:xfrm>
            <a:off x="3990829" y="1465840"/>
            <a:ext cx="2545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American Typewriter" panose="02090604020004020304"/>
              </a:rPr>
              <a:t>100 Years of Tempo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E3AB04E-2219-428B-9E03-8A6E9EEF539E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Trend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(1/4)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9D78092A-151F-4150-81AE-8D4C6D87A11C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D6C35849-DEF7-4A65-8381-2CF48BF5868F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42BA17D1-9C12-457F-9FD4-3F05B274EB9C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1E30D403-0576-4372-9F8E-B60D216F349D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2501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5C83E35-76F3-4ED3-8DE3-5AEE3034B67C}"/>
              </a:ext>
            </a:extLst>
          </p:cNvPr>
          <p:cNvSpPr txBox="1"/>
          <p:nvPr/>
        </p:nvSpPr>
        <p:spPr>
          <a:xfrm>
            <a:off x="1510021" y="1553463"/>
            <a:ext cx="3006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American Typewriter" panose="02090604020004020304"/>
              </a:rPr>
              <a:t>100 Years of Valence</a:t>
            </a:r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945CCF8B-80B8-4F53-882D-44D5F304C1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50"/>
          <a:stretch/>
        </p:blipFill>
        <p:spPr>
          <a:xfrm>
            <a:off x="469491" y="1836715"/>
            <a:ext cx="4356100" cy="4399628"/>
          </a:xfrm>
          <a:prstGeom prst="rect">
            <a:avLst/>
          </a:prstGeom>
        </p:spPr>
      </p:pic>
      <p:sp>
        <p:nvSpPr>
          <p:cNvPr id="19" name="Oval 7">
            <a:extLst>
              <a:ext uri="{FF2B5EF4-FFF2-40B4-BE49-F238E27FC236}">
                <a16:creationId xmlns:a16="http://schemas.microsoft.com/office/drawing/2014/main" id="{E956790C-D998-4BFE-9B09-E90CBE3621F6}"/>
              </a:ext>
            </a:extLst>
          </p:cNvPr>
          <p:cNvSpPr/>
          <p:nvPr/>
        </p:nvSpPr>
        <p:spPr>
          <a:xfrm>
            <a:off x="2054908" y="4856842"/>
            <a:ext cx="231227" cy="24395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B7F149E8-7413-4FA4-82AF-8514D9B7538D}"/>
              </a:ext>
            </a:extLst>
          </p:cNvPr>
          <p:cNvSpPr txBox="1"/>
          <p:nvPr/>
        </p:nvSpPr>
        <p:spPr>
          <a:xfrm>
            <a:off x="2202055" y="4708586"/>
            <a:ext cx="1082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0000"/>
                </a:solidFill>
                <a:latin typeface="Helvetica" pitchFamily="2" charset="0"/>
              </a:rPr>
              <a:t>*</a:t>
            </a:r>
            <a:r>
              <a:rPr lang="en-GB" sz="1100" dirty="0">
                <a:latin typeface="Helvetica" pitchFamily="2" charset="0"/>
              </a:rPr>
              <a:t> </a:t>
            </a:r>
            <a:r>
              <a:rPr lang="it-IT" sz="1100" dirty="0">
                <a:latin typeface="Helvetica" pitchFamily="2" charset="0"/>
              </a:rPr>
              <a:t>World War II</a:t>
            </a:r>
            <a:endParaRPr lang="en-IT" sz="1100" dirty="0">
              <a:latin typeface="Helvetica" pitchFamily="2" charset="0"/>
            </a:endParaRPr>
          </a:p>
        </p:txBody>
      </p:sp>
      <p:sp>
        <p:nvSpPr>
          <p:cNvPr id="21" name="Fumetto: Dance">
            <a:extLst>
              <a:ext uri="{FF2B5EF4-FFF2-40B4-BE49-F238E27FC236}">
                <a16:creationId xmlns:a16="http://schemas.microsoft.com/office/drawing/2014/main" id="{7C083D22-EFA5-486C-91D8-37A9884BF0E5}"/>
              </a:ext>
            </a:extLst>
          </p:cNvPr>
          <p:cNvSpPr/>
          <p:nvPr/>
        </p:nvSpPr>
        <p:spPr>
          <a:xfrm rot="17937271">
            <a:off x="5066140" y="2468981"/>
            <a:ext cx="3783838" cy="3793461"/>
          </a:xfrm>
          <a:prstGeom prst="wedgeEllipseCallout">
            <a:avLst>
              <a:gd name="adj1" fmla="val 6627"/>
              <a:gd name="adj2" fmla="val -12132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2" name="Spotify Logo" descr="Spotify - Free music icons">
            <a:extLst>
              <a:ext uri="{FF2B5EF4-FFF2-40B4-BE49-F238E27FC236}">
                <a16:creationId xmlns:a16="http://schemas.microsoft.com/office/drawing/2014/main" id="{23FDA42D-2775-4F8D-818B-6265E4C9A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897" y="1973588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FA0D02E-1361-405D-8597-04DAA81BA58D}"/>
              </a:ext>
            </a:extLst>
          </p:cNvPr>
          <p:cNvSpPr txBox="1"/>
          <p:nvPr/>
        </p:nvSpPr>
        <p:spPr>
          <a:xfrm>
            <a:off x="5462666" y="3101660"/>
            <a:ext cx="29907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merican Typewriter" panose="02090604020004020304"/>
              </a:rPr>
              <a:t>A measure describing the </a:t>
            </a:r>
            <a:r>
              <a:rPr lang="en-US" b="1" dirty="0">
                <a:latin typeface="American Typewriter" panose="02090604020004020304"/>
              </a:rPr>
              <a:t>musical</a:t>
            </a:r>
            <a:r>
              <a:rPr lang="en-US" dirty="0">
                <a:latin typeface="American Typewriter" panose="02090604020004020304"/>
              </a:rPr>
              <a:t> </a:t>
            </a:r>
            <a:r>
              <a:rPr lang="en-US" b="1" dirty="0">
                <a:latin typeface="American Typewriter" panose="02090604020004020304"/>
              </a:rPr>
              <a:t>positiveness</a:t>
            </a:r>
            <a:r>
              <a:rPr lang="en-US" dirty="0">
                <a:latin typeface="American Typewriter" panose="02090604020004020304"/>
              </a:rPr>
              <a:t> conveyed by a track</a:t>
            </a:r>
            <a:endParaRPr lang="en-GB" dirty="0">
              <a:solidFill>
                <a:srgbClr val="222326"/>
              </a:solidFill>
              <a:latin typeface="American Typewriter" panose="02090604020004020304"/>
            </a:endParaRPr>
          </a:p>
          <a:p>
            <a:pPr algn="ctr"/>
            <a:r>
              <a:rPr lang="en-GB" dirty="0">
                <a:solidFill>
                  <a:srgbClr val="222326"/>
                </a:solidFill>
                <a:latin typeface="American Typewriter" panose="02090604020004020304"/>
              </a:rPr>
              <a:t>Tracks with high valence sound more positive while tracks with </a:t>
            </a:r>
            <a:r>
              <a:rPr lang="en-GB" b="1" dirty="0">
                <a:solidFill>
                  <a:srgbClr val="FF0000"/>
                </a:solidFill>
                <a:latin typeface="American Typewriter" panose="02090604020004020304"/>
              </a:rPr>
              <a:t>low</a:t>
            </a:r>
            <a:r>
              <a:rPr lang="en-GB" dirty="0">
                <a:solidFill>
                  <a:srgbClr val="FF0000"/>
                </a:solidFill>
                <a:latin typeface="American Typewriter" panose="02090604020004020304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American Typewriter" panose="02090604020004020304"/>
              </a:rPr>
              <a:t>valence</a:t>
            </a:r>
            <a:r>
              <a:rPr lang="en-GB" dirty="0">
                <a:solidFill>
                  <a:srgbClr val="FF0000"/>
                </a:solidFill>
                <a:latin typeface="American Typewriter" panose="02090604020004020304"/>
              </a:rPr>
              <a:t> </a:t>
            </a:r>
            <a:r>
              <a:rPr lang="en-GB" dirty="0">
                <a:solidFill>
                  <a:srgbClr val="222326"/>
                </a:solidFill>
                <a:latin typeface="American Typewriter" panose="02090604020004020304"/>
              </a:rPr>
              <a:t>sound more negative</a:t>
            </a:r>
            <a:endParaRPr lang="en-IT" dirty="0">
              <a:latin typeface="American Typewriter" panose="02090604020004020304"/>
            </a:endParaRPr>
          </a:p>
        </p:txBody>
      </p:sp>
      <p:pic>
        <p:nvPicPr>
          <p:cNvPr id="11266" name="Picture 2" descr="Gene Kelly Singing in the Rain Original Illustration by Kelmosa | Dibujo a  tinta, Acuarela, Tinta">
            <a:extLst>
              <a:ext uri="{FF2B5EF4-FFF2-40B4-BE49-F238E27FC236}">
                <a16:creationId xmlns:a16="http://schemas.microsoft.com/office/drawing/2014/main" id="{6035BF4A-FB5E-4F4A-9151-54187EEB5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104" y="1342655"/>
            <a:ext cx="2990785" cy="363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8686B245-EF11-41ED-9631-F048E437E0B4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Trend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(2/4)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5BDEDC74-1EA1-4DFB-9209-1FD4F10E81ED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5266288E-47CA-4B49-8047-4D60C2687928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B564C07E-FF7D-49DE-90BE-7FDB54ED0688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DFB6B655-F7F0-4C6D-AC4F-2F7679FF09AE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8938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51FB4AA2-B0BD-4D15-847F-A87FDE865712}"/>
              </a:ext>
            </a:extLst>
          </p:cNvPr>
          <p:cNvSpPr/>
          <p:nvPr/>
        </p:nvSpPr>
        <p:spPr>
          <a:xfrm>
            <a:off x="0" y="2496457"/>
            <a:ext cx="12192000" cy="79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DD37F085-E691-485B-AE80-E0F9476DC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15" b="50553"/>
          <a:stretch/>
        </p:blipFill>
        <p:spPr>
          <a:xfrm>
            <a:off x="1596467" y="228599"/>
            <a:ext cx="8999065" cy="208773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777D14C-266B-4FFF-8033-FF4AC6192CAF}"/>
              </a:ext>
            </a:extLst>
          </p:cNvPr>
          <p:cNvSpPr txBox="1"/>
          <p:nvPr/>
        </p:nvSpPr>
        <p:spPr>
          <a:xfrm>
            <a:off x="290285" y="2756406"/>
            <a:ext cx="7209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100 Years of Music: The stakeholder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FEC941D-ED2C-4C0B-BA7C-128FF51B02DF}"/>
              </a:ext>
            </a:extLst>
          </p:cNvPr>
          <p:cNvSpPr txBox="1"/>
          <p:nvPr/>
        </p:nvSpPr>
        <p:spPr>
          <a:xfrm>
            <a:off x="290286" y="3556360"/>
            <a:ext cx="76054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T" b="1" spc="300" dirty="0">
                <a:solidFill>
                  <a:srgbClr val="FF0000"/>
                </a:solidFill>
                <a:latin typeface="American Typewriter" panose="02090604020004020304" pitchFamily="18" charset="77"/>
              </a:rPr>
              <a:t>ROLLING</a:t>
            </a:r>
            <a:r>
              <a:rPr lang="en-IT" b="1" spc="300" dirty="0">
                <a:solidFill>
                  <a:srgbClr val="C00000"/>
                </a:solidFill>
                <a:latin typeface="American Typewriter" panose="02090604020004020304" pitchFamily="18" charset="77"/>
              </a:rPr>
              <a:t> </a:t>
            </a:r>
            <a:r>
              <a:rPr lang="en-IT" b="1" spc="300" dirty="0">
                <a:solidFill>
                  <a:srgbClr val="FF0000"/>
                </a:solidFill>
                <a:latin typeface="American Typewriter" panose="02090604020004020304" pitchFamily="18" charset="77"/>
              </a:rPr>
              <a:t>STONE</a:t>
            </a:r>
            <a:r>
              <a:rPr lang="en-IT" b="1" spc="300" dirty="0">
                <a:solidFill>
                  <a:srgbClr val="C00000"/>
                </a:solidFill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is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en-IT" b="1" dirty="0">
                <a:latin typeface="American Typewriter" panose="02090604020004020304" pitchFamily="18" charset="77"/>
              </a:rPr>
              <a:t>publish</a:t>
            </a:r>
            <a:r>
              <a:rPr lang="it-IT" b="1" dirty="0" err="1">
                <a:latin typeface="American Typewriter" panose="02090604020004020304" pitchFamily="18" charset="77"/>
              </a:rPr>
              <a:t>ing</a:t>
            </a:r>
            <a:r>
              <a:rPr lang="en-IT" b="1" dirty="0">
                <a:latin typeface="American Typewriter" panose="02090604020004020304" pitchFamily="18" charset="77"/>
              </a:rPr>
              <a:t> a special number </a:t>
            </a:r>
            <a:r>
              <a:rPr lang="it-IT" b="1" dirty="0">
                <a:latin typeface="American Typewriter" panose="02090604020004020304" pitchFamily="18" charset="77"/>
              </a:rPr>
              <a:t>on</a:t>
            </a:r>
            <a:r>
              <a:rPr lang="en-IT" b="1" dirty="0">
                <a:latin typeface="American Typewriter" panose="02090604020004020304" pitchFamily="18" charset="77"/>
              </a:rPr>
              <a:t> how music </a:t>
            </a:r>
            <a:r>
              <a:rPr lang="it-IT" b="1" dirty="0" err="1">
                <a:latin typeface="American Typewriter" panose="02090604020004020304" pitchFamily="18" charset="77"/>
              </a:rPr>
              <a:t>has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en-IT" b="1" dirty="0">
                <a:latin typeface="American Typewriter" panose="02090604020004020304" pitchFamily="18" charset="77"/>
              </a:rPr>
              <a:t>changed </a:t>
            </a:r>
            <a:r>
              <a:rPr lang="it-IT" b="1" dirty="0">
                <a:latin typeface="American Typewriter" panose="02090604020004020304" pitchFamily="18" charset="77"/>
              </a:rPr>
              <a:t>over the last </a:t>
            </a:r>
            <a:r>
              <a:rPr lang="it-IT" b="1" dirty="0" err="1">
                <a:latin typeface="American Typewriter" panose="02090604020004020304" pitchFamily="18" charset="77"/>
              </a:rPr>
              <a:t>century</a:t>
            </a:r>
            <a:endParaRPr lang="en-IT" b="1" dirty="0">
              <a:latin typeface="American Typewriter" panose="02090604020004020304" pitchFamily="18" charset="77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86F0876-DA7A-4CB0-93AE-CA32E6BD06B8}"/>
              </a:ext>
            </a:extLst>
          </p:cNvPr>
          <p:cNvSpPr txBox="1"/>
          <p:nvPr/>
        </p:nvSpPr>
        <p:spPr>
          <a:xfrm>
            <a:off x="290285" y="4495132"/>
            <a:ext cx="74630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 err="1">
                <a:latin typeface="American Typewriter" panose="02090604020004020304" pitchFamily="18" charset="77"/>
              </a:rPr>
              <a:t>Different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spc="300" dirty="0">
                <a:solidFill>
                  <a:srgbClr val="FF0000"/>
                </a:solidFill>
                <a:latin typeface="American Typewriter" panose="02090604020004020304" pitchFamily="18" charset="77"/>
              </a:rPr>
              <a:t>ASPECTS</a:t>
            </a:r>
            <a:r>
              <a:rPr lang="it-IT" b="1" dirty="0">
                <a:latin typeface="American Typewriter" panose="02090604020004020304" pitchFamily="18" charset="77"/>
              </a:rPr>
              <a:t> of music </a:t>
            </a:r>
            <a:r>
              <a:rPr lang="it-IT" b="1" dirty="0" err="1">
                <a:latin typeface="American Typewriter" panose="02090604020004020304" pitchFamily="18" charset="77"/>
              </a:rPr>
              <a:t>across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different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spc="300" dirty="0">
                <a:solidFill>
                  <a:srgbClr val="FF0000"/>
                </a:solidFill>
                <a:latin typeface="American Typewriter" panose="02090604020004020304" pitchFamily="18" charset="77"/>
              </a:rPr>
              <a:t>ERAS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will</a:t>
            </a:r>
            <a:r>
              <a:rPr lang="it-IT" b="1" dirty="0">
                <a:latin typeface="American Typewriter" panose="02090604020004020304" pitchFamily="18" charset="77"/>
              </a:rPr>
              <a:t> be </a:t>
            </a:r>
            <a:r>
              <a:rPr lang="it-IT" b="1" dirty="0" err="1">
                <a:latin typeface="American Typewriter" panose="02090604020004020304" pitchFamily="18" charset="77"/>
              </a:rPr>
              <a:t>taken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into</a:t>
            </a:r>
            <a:r>
              <a:rPr lang="it-IT" b="1" dirty="0">
                <a:latin typeface="American Typewriter" panose="02090604020004020304" pitchFamily="18" charset="77"/>
              </a:rPr>
              <a:t> account</a:t>
            </a:r>
            <a:endParaRPr lang="en-IT" b="1" spc="300" dirty="0">
              <a:latin typeface="American Typewriter" panose="02090604020004020304" pitchFamily="18" charset="77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D1BDCD-CDDB-4A3E-8741-A25F8798BC73}"/>
              </a:ext>
            </a:extLst>
          </p:cNvPr>
          <p:cNvSpPr txBox="1"/>
          <p:nvPr/>
        </p:nvSpPr>
        <p:spPr>
          <a:xfrm>
            <a:off x="290285" y="5433904"/>
            <a:ext cx="70040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>
                <a:latin typeface="American Typewriter" panose="02090604020004020304" pitchFamily="18" charset="77"/>
              </a:rPr>
              <a:t>For </a:t>
            </a:r>
            <a:r>
              <a:rPr lang="it-IT" b="1" dirty="0" err="1">
                <a:latin typeface="American Typewriter" panose="02090604020004020304" pitchFamily="18" charset="77"/>
              </a:rPr>
              <a:t>better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marketability</a:t>
            </a:r>
            <a:r>
              <a:rPr lang="it-IT" b="1" dirty="0">
                <a:latin typeface="American Typewriter" panose="02090604020004020304" pitchFamily="18" charset="77"/>
              </a:rPr>
              <a:t>, t</a:t>
            </a:r>
            <a:r>
              <a:rPr lang="en-IT" b="1" dirty="0">
                <a:latin typeface="American Typewriter" panose="02090604020004020304" pitchFamily="18" charset="77"/>
              </a:rPr>
              <a:t>he cover will tease </a:t>
            </a:r>
            <a:r>
              <a:rPr lang="it-IT" b="1" dirty="0">
                <a:latin typeface="American Typewriter" panose="02090604020004020304" pitchFamily="18" charset="77"/>
              </a:rPr>
              <a:t>a </a:t>
            </a:r>
            <a:r>
              <a:rPr lang="it-IT" b="1" dirty="0" err="1">
                <a:latin typeface="American Typewriter" panose="02090604020004020304" pitchFamily="18" charset="77"/>
              </a:rPr>
              <a:t>final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spc="300" dirty="0">
                <a:solidFill>
                  <a:srgbClr val="FF0000"/>
                </a:solidFill>
                <a:latin typeface="American Typewriter" panose="02090604020004020304" pitchFamily="18" charset="77"/>
              </a:rPr>
              <a:t>POPULARITY</a:t>
            </a:r>
            <a:r>
              <a:rPr lang="it-IT" b="1" dirty="0">
                <a:latin typeface="American Typewriter" panose="02090604020004020304" pitchFamily="18" charset="77"/>
              </a:rPr>
              <a:t> showdown</a:t>
            </a:r>
            <a:r>
              <a:rPr lang="en-IT" b="1" dirty="0">
                <a:latin typeface="American Typewriter" panose="02090604020004020304" pitchFamily="18" charset="77"/>
              </a:rPr>
              <a:t> </a:t>
            </a:r>
            <a:r>
              <a:rPr lang="it-IT" b="1" dirty="0">
                <a:latin typeface="American Typewriter" panose="02090604020004020304" pitchFamily="18" charset="77"/>
              </a:rPr>
              <a:t>for </a:t>
            </a:r>
            <a:r>
              <a:rPr lang="it-IT" b="1" dirty="0" err="1">
                <a:latin typeface="American Typewriter" panose="02090604020004020304" pitchFamily="18" charset="77"/>
              </a:rPr>
              <a:t>artists</a:t>
            </a:r>
            <a:r>
              <a:rPr lang="it-IT" b="1" dirty="0">
                <a:latin typeface="American Typewriter" panose="02090604020004020304" pitchFamily="18" charset="77"/>
              </a:rPr>
              <a:t> and </a:t>
            </a:r>
            <a:r>
              <a:rPr lang="it-IT" b="1" dirty="0" err="1">
                <a:latin typeface="American Typewriter" panose="02090604020004020304" pitchFamily="18" charset="77"/>
              </a:rPr>
              <a:t>songs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according</a:t>
            </a:r>
            <a:r>
              <a:rPr lang="it-IT" b="1" dirty="0">
                <a:latin typeface="American Typewriter" panose="02090604020004020304" pitchFamily="18" charset="77"/>
              </a:rPr>
              <a:t> to </a:t>
            </a:r>
            <a:r>
              <a:rPr lang="it-IT" b="1" dirty="0" err="1">
                <a:latin typeface="American Typewriter" panose="02090604020004020304" pitchFamily="18" charset="77"/>
              </a:rPr>
              <a:t>modern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listeners</a:t>
            </a:r>
            <a:endParaRPr lang="en-IT" b="1" dirty="0">
              <a:latin typeface="American Typewriter" panose="02090604020004020304" pitchFamily="18" charset="77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A0958EBB-ED7D-4557-9851-A006F70D288E}"/>
              </a:ext>
            </a:extLst>
          </p:cNvPr>
          <p:cNvSpPr txBox="1"/>
          <p:nvPr/>
        </p:nvSpPr>
        <p:spPr>
          <a:xfrm>
            <a:off x="8569989" y="4376639"/>
            <a:ext cx="28448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b="1" spc="300" dirty="0">
                <a:solidFill>
                  <a:srgbClr val="00B050"/>
                </a:solidFill>
                <a:latin typeface="American Typewriter" panose="02090604020004020304" pitchFamily="18" charset="77"/>
              </a:rPr>
              <a:t>SPOTIFY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spc="300" dirty="0">
                <a:solidFill>
                  <a:srgbClr val="00B050"/>
                </a:solidFill>
                <a:latin typeface="American Typewriter" panose="02090604020004020304" pitchFamily="18" charset="77"/>
              </a:rPr>
              <a:t>DATASET</a:t>
            </a:r>
            <a:r>
              <a:rPr lang="it-IT" b="1" dirty="0">
                <a:latin typeface="American Typewriter" panose="02090604020004020304" pitchFamily="18" charset="77"/>
              </a:rPr>
              <a:t> </a:t>
            </a:r>
            <a:r>
              <a:rPr lang="it-IT" b="1" dirty="0" err="1">
                <a:latin typeface="American Typewriter" panose="02090604020004020304" pitchFamily="18" charset="77"/>
              </a:rPr>
              <a:t>composed</a:t>
            </a:r>
            <a:r>
              <a:rPr lang="it-IT" b="1" dirty="0">
                <a:latin typeface="American Typewriter" panose="02090604020004020304" pitchFamily="18" charset="77"/>
              </a:rPr>
              <a:t> by over 170.000 </a:t>
            </a:r>
            <a:r>
              <a:rPr lang="it-IT" b="1" dirty="0" err="1">
                <a:latin typeface="American Typewriter" panose="02090604020004020304" pitchFamily="18" charset="77"/>
              </a:rPr>
              <a:t>songs</a:t>
            </a:r>
            <a:endParaRPr lang="en-IT" b="1" spc="300" dirty="0">
              <a:solidFill>
                <a:srgbClr val="C00000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7DA8F62E-E7EC-40EC-B6D2-3D881B33E4B4}"/>
              </a:ext>
            </a:extLst>
          </p:cNvPr>
          <p:cNvSpPr/>
          <p:nvPr/>
        </p:nvSpPr>
        <p:spPr>
          <a:xfrm>
            <a:off x="8432105" y="4222698"/>
            <a:ext cx="3098800" cy="1352667"/>
          </a:xfrm>
          <a:prstGeom prst="roundRect">
            <a:avLst/>
          </a:prstGeom>
          <a:noFill/>
          <a:ln w="19050">
            <a:solidFill>
              <a:srgbClr val="4CA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30" name="Picture 6" descr="Spotify - Free music icons">
            <a:extLst>
              <a:ext uri="{FF2B5EF4-FFF2-40B4-BE49-F238E27FC236}">
                <a16:creationId xmlns:a16="http://schemas.microsoft.com/office/drawing/2014/main" id="{26596408-C70E-4F6D-B7D0-7D25CFB57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5275" y="3382410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212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25C30B0-BA3F-6342-B8DE-FFA9526D04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6"/>
          <a:stretch/>
        </p:blipFill>
        <p:spPr>
          <a:xfrm>
            <a:off x="308362" y="1766655"/>
            <a:ext cx="4356100" cy="44342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D6A42E-CBDD-F74F-AD23-2EBC2106D4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18290" b="50162"/>
          <a:stretch/>
        </p:blipFill>
        <p:spPr>
          <a:xfrm>
            <a:off x="5118140" y="1596769"/>
            <a:ext cx="5528090" cy="95158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6D266F-447E-F44E-BF37-CBC5A7CB7479}"/>
              </a:ext>
            </a:extLst>
          </p:cNvPr>
          <p:cNvSpPr/>
          <p:nvPr/>
        </p:nvSpPr>
        <p:spPr>
          <a:xfrm>
            <a:off x="5032092" y="2766088"/>
            <a:ext cx="64186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American Typewriter" panose="02090604020004020304"/>
              </a:rPr>
              <a:t>Until the late 90’s loudness was only used as a tool to </a:t>
            </a:r>
            <a:r>
              <a:rPr lang="en-GB" b="1" dirty="0">
                <a:latin typeface="American Typewriter" panose="02090604020004020304"/>
              </a:rPr>
              <a:t>improve</a:t>
            </a:r>
            <a:r>
              <a:rPr lang="en-GB" dirty="0">
                <a:latin typeface="American Typewriter" panose="02090604020004020304"/>
              </a:rPr>
              <a:t> </a:t>
            </a:r>
            <a:r>
              <a:rPr lang="en-GB" b="1" dirty="0">
                <a:latin typeface="American Typewriter" panose="02090604020004020304"/>
              </a:rPr>
              <a:t>music</a:t>
            </a:r>
            <a:r>
              <a:rPr lang="en-GB" dirty="0">
                <a:latin typeface="American Typewriter" panose="02090604020004020304"/>
              </a:rPr>
              <a:t> </a:t>
            </a:r>
            <a:r>
              <a:rPr lang="en-GB" b="1" dirty="0">
                <a:latin typeface="American Typewriter" panose="02090604020004020304"/>
              </a:rPr>
              <a:t>sound</a:t>
            </a:r>
            <a:r>
              <a:rPr lang="en-GB" dirty="0">
                <a:latin typeface="American Typewriter" panose="02090604020004020304"/>
              </a:rPr>
              <a:t> across different music players.</a:t>
            </a:r>
          </a:p>
          <a:p>
            <a:endParaRPr lang="en-GB" dirty="0">
              <a:latin typeface="American Typewriter" panose="02090604020004020304"/>
            </a:endParaRPr>
          </a:p>
          <a:p>
            <a:r>
              <a:rPr lang="en-GB" dirty="0">
                <a:latin typeface="American Typewriter" panose="02090604020004020304"/>
              </a:rPr>
              <a:t>After the 90’s higher levels of loudness were used to create a more </a:t>
            </a:r>
            <a:r>
              <a:rPr lang="en-GB" b="1" dirty="0">
                <a:latin typeface="American Typewriter" panose="02090604020004020304"/>
              </a:rPr>
              <a:t>pushed</a:t>
            </a:r>
            <a:r>
              <a:rPr lang="en-GB" dirty="0">
                <a:latin typeface="American Typewriter" panose="02090604020004020304"/>
              </a:rPr>
              <a:t> and </a:t>
            </a:r>
            <a:r>
              <a:rPr lang="en-GB" b="1" dirty="0">
                <a:latin typeface="American Typewriter" panose="02090604020004020304"/>
              </a:rPr>
              <a:t>powerful</a:t>
            </a:r>
            <a:r>
              <a:rPr lang="en-GB" dirty="0">
                <a:latin typeface="American Typewriter" panose="02090604020004020304"/>
              </a:rPr>
              <a:t> feeling in order to catch drivers’ attention while changing radio station.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CB249CF-4B23-0045-9EB8-549DEC59B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6058" y="2548357"/>
            <a:ext cx="2247900" cy="2247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F3AB197-B806-7443-9D06-C26CE6C197E1}"/>
              </a:ext>
            </a:extLst>
          </p:cNvPr>
          <p:cNvSpPr txBox="1"/>
          <p:nvPr/>
        </p:nvSpPr>
        <p:spPr>
          <a:xfrm>
            <a:off x="7741691" y="2379645"/>
            <a:ext cx="33693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merican Typewriter" panose="02090604020004020304"/>
              </a:rPr>
              <a:t>The </a:t>
            </a:r>
            <a:r>
              <a:rPr lang="it-IT" b="1" dirty="0">
                <a:latin typeface="American Typewriter" panose="02090604020004020304"/>
              </a:rPr>
              <a:t>album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that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started</a:t>
            </a:r>
            <a:r>
              <a:rPr lang="it-IT" dirty="0">
                <a:latin typeface="American Typewriter" panose="02090604020004020304"/>
              </a:rPr>
              <a:t> the </a:t>
            </a:r>
            <a:r>
              <a:rPr lang="it-IT" b="1" dirty="0">
                <a:latin typeface="American Typewriter" panose="02090604020004020304"/>
              </a:rPr>
              <a:t>loudness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>
                <a:latin typeface="American Typewriter" panose="02090604020004020304"/>
              </a:rPr>
              <a:t>trend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among</a:t>
            </a:r>
            <a:r>
              <a:rPr lang="it-IT" dirty="0">
                <a:latin typeface="American Typewriter" panose="02090604020004020304"/>
              </a:rPr>
              <a:t> mastering </a:t>
            </a:r>
            <a:r>
              <a:rPr lang="it-IT" dirty="0" err="1">
                <a:latin typeface="American Typewriter" panose="02090604020004020304"/>
              </a:rPr>
              <a:t>engineers</a:t>
            </a:r>
            <a:endParaRPr lang="it-IT" dirty="0">
              <a:latin typeface="American Typewriter" panose="02090604020004020304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it-IT" dirty="0">
              <a:latin typeface="American Typewriter" panose="02090604020004020304"/>
            </a:endParaRPr>
          </a:p>
          <a:p>
            <a:pPr algn="ctr"/>
            <a:r>
              <a:rPr lang="it-IT" dirty="0" err="1">
                <a:latin typeface="American Typewriter" panose="02090604020004020304"/>
              </a:rPr>
              <a:t>Another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fun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fact</a:t>
            </a:r>
            <a:r>
              <a:rPr lang="it-IT" dirty="0">
                <a:latin typeface="American Typewriter" panose="02090604020004020304"/>
              </a:rPr>
              <a:t>, </a:t>
            </a:r>
            <a:r>
              <a:rPr lang="it-IT" dirty="0" err="1">
                <a:latin typeface="American Typewriter" panose="02090604020004020304"/>
              </a:rPr>
              <a:t>this</a:t>
            </a:r>
            <a:r>
              <a:rPr lang="it-IT" dirty="0">
                <a:latin typeface="American Typewriter" panose="02090604020004020304"/>
              </a:rPr>
              <a:t> album </a:t>
            </a:r>
            <a:r>
              <a:rPr lang="it-IT" dirty="0" err="1">
                <a:latin typeface="American Typewriter" panose="02090604020004020304"/>
              </a:rPr>
              <a:t>had</a:t>
            </a:r>
            <a:r>
              <a:rPr lang="it-IT" dirty="0">
                <a:latin typeface="American Typewriter" panose="02090604020004020304"/>
              </a:rPr>
              <a:t> the </a:t>
            </a:r>
            <a:r>
              <a:rPr lang="it-IT" b="1" dirty="0" err="1">
                <a:latin typeface="American Typewriter" panose="02090604020004020304"/>
              </a:rPr>
              <a:t>most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 err="1">
                <a:latin typeface="American Typewriter" panose="02090604020004020304"/>
              </a:rPr>
              <a:t>expensive</a:t>
            </a:r>
            <a:r>
              <a:rPr lang="it-IT" dirty="0">
                <a:latin typeface="American Typewriter" panose="02090604020004020304"/>
              </a:rPr>
              <a:t> recording budget in music history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1FA67C6-04B9-4FE6-BBE6-CAAF24643298}"/>
              </a:ext>
            </a:extLst>
          </p:cNvPr>
          <p:cNvSpPr txBox="1"/>
          <p:nvPr/>
        </p:nvSpPr>
        <p:spPr>
          <a:xfrm>
            <a:off x="1350224" y="1530453"/>
            <a:ext cx="3006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American Typewriter" panose="02090604020004020304"/>
              </a:rPr>
              <a:t>100 Years of Loudness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4C08A7-7275-4DB2-A03A-B90E9FA71A5C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Trend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(3/4)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8A247D4-DAE6-44FE-8680-767E91EE4E63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475F6CC9-0F4B-4F0B-A89E-EDAE48642F86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BB2DEC2C-C990-4467-81B5-363BA67DC81B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7125EEE7-5E46-4982-88F6-5815BE155B5B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341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7" grpId="0"/>
      <p:bldP spid="1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13">
            <a:extLst>
              <a:ext uri="{FF2B5EF4-FFF2-40B4-BE49-F238E27FC236}">
                <a16:creationId xmlns:a16="http://schemas.microsoft.com/office/drawing/2014/main" id="{209D1784-57C0-41F0-B6A7-FE0A7D66C72B}"/>
              </a:ext>
            </a:extLst>
          </p:cNvPr>
          <p:cNvSpPr txBox="1"/>
          <p:nvPr/>
        </p:nvSpPr>
        <p:spPr>
          <a:xfrm>
            <a:off x="7317303" y="2866402"/>
            <a:ext cx="4640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American Typewriter" panose="02090604020004020304"/>
              </a:rPr>
              <a:t>*</a:t>
            </a:r>
            <a:r>
              <a:rPr lang="en-GB" dirty="0">
                <a:latin typeface="American Typewriter" panose="02090604020004020304"/>
              </a:rPr>
              <a:t> The </a:t>
            </a:r>
            <a:r>
              <a:rPr lang="en-GB" dirty="0" err="1">
                <a:latin typeface="American Typewriter" panose="02090604020004020304"/>
              </a:rPr>
              <a:t>Sugarhill</a:t>
            </a:r>
            <a:r>
              <a:rPr lang="en-GB" dirty="0">
                <a:latin typeface="American Typewriter" panose="02090604020004020304"/>
              </a:rPr>
              <a:t> Gang’s “Rapper's Delight” (1979) is widely regarded as The </a:t>
            </a:r>
            <a:r>
              <a:rPr lang="en-GB" b="1" dirty="0">
                <a:latin typeface="American Typewriter" panose="02090604020004020304"/>
              </a:rPr>
              <a:t>first hip hop record </a:t>
            </a:r>
            <a:r>
              <a:rPr lang="en-GB" dirty="0">
                <a:latin typeface="American Typewriter" panose="02090604020004020304"/>
              </a:rPr>
              <a:t>in </a:t>
            </a:r>
            <a:r>
              <a:rPr lang="en-GB" dirty="0" err="1">
                <a:latin typeface="American Typewriter" panose="02090604020004020304"/>
              </a:rPr>
              <a:t>histroy</a:t>
            </a:r>
            <a:r>
              <a:rPr lang="en-GB" dirty="0">
                <a:latin typeface="American Typewriter" panose="02090604020004020304"/>
              </a:rPr>
              <a:t> </a:t>
            </a:r>
            <a:endParaRPr lang="en-IT" dirty="0">
              <a:latin typeface="American Typewriter" panose="02090604020004020304"/>
            </a:endParaRPr>
          </a:p>
        </p:txBody>
      </p:sp>
      <p:pic>
        <p:nvPicPr>
          <p:cNvPr id="38" name="Picture 2" descr="34 Rap Facts That Will Make You Feel Old | Rapper delight, Sugarhill gang  rapper's delight, Rap music">
            <a:extLst>
              <a:ext uri="{FF2B5EF4-FFF2-40B4-BE49-F238E27FC236}">
                <a16:creationId xmlns:a16="http://schemas.microsoft.com/office/drawing/2014/main" id="{04018AC7-4B61-4B2F-8AB9-7BE3E6573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066" y="1679841"/>
            <a:ext cx="2386436" cy="357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56000506-B5D8-4A27-A2DD-9BCDB82B12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77"/>
          <a:stretch/>
        </p:blipFill>
        <p:spPr>
          <a:xfrm>
            <a:off x="344756" y="1710267"/>
            <a:ext cx="4356100" cy="4490618"/>
          </a:xfrm>
          <a:prstGeom prst="rect">
            <a:avLst/>
          </a:prstGeom>
        </p:spPr>
      </p:pic>
      <p:sp>
        <p:nvSpPr>
          <p:cNvPr id="24" name="Rectangle 11">
            <a:extLst>
              <a:ext uri="{FF2B5EF4-FFF2-40B4-BE49-F238E27FC236}">
                <a16:creationId xmlns:a16="http://schemas.microsoft.com/office/drawing/2014/main" id="{2F2E5419-03F6-47D4-983A-0277F183385C}"/>
              </a:ext>
            </a:extLst>
          </p:cNvPr>
          <p:cNvSpPr/>
          <p:nvPr/>
        </p:nvSpPr>
        <p:spPr>
          <a:xfrm>
            <a:off x="2796134" y="1997183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rgbClr val="FF0000"/>
                </a:solidFill>
                <a:latin typeface="Helvetica" pitchFamily="2" charset="0"/>
              </a:rPr>
              <a:t>*</a:t>
            </a:r>
            <a:r>
              <a:rPr lang="en-GB" sz="2000" dirty="0">
                <a:latin typeface="Helvetica" pitchFamily="2" charset="0"/>
              </a:rPr>
              <a:t> </a:t>
            </a:r>
            <a:endParaRPr lang="en-IT" sz="3200" dirty="0"/>
          </a:p>
        </p:txBody>
      </p:sp>
      <p:cxnSp>
        <p:nvCxnSpPr>
          <p:cNvPr id="25" name="Straight Arrow Connector 15">
            <a:extLst>
              <a:ext uri="{FF2B5EF4-FFF2-40B4-BE49-F238E27FC236}">
                <a16:creationId xmlns:a16="http://schemas.microsoft.com/office/drawing/2014/main" id="{09D3164D-A13C-4118-9A18-5261A5C9ED6C}"/>
              </a:ext>
            </a:extLst>
          </p:cNvPr>
          <p:cNvCxnSpPr/>
          <p:nvPr/>
        </p:nvCxnSpPr>
        <p:spPr>
          <a:xfrm>
            <a:off x="2975212" y="2309886"/>
            <a:ext cx="0" cy="253848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6">
            <a:extLst>
              <a:ext uri="{FF2B5EF4-FFF2-40B4-BE49-F238E27FC236}">
                <a16:creationId xmlns:a16="http://schemas.microsoft.com/office/drawing/2014/main" id="{7DE5579C-374D-4992-89DC-49AC4757504C}"/>
              </a:ext>
            </a:extLst>
          </p:cNvPr>
          <p:cNvSpPr/>
          <p:nvPr/>
        </p:nvSpPr>
        <p:spPr>
          <a:xfrm>
            <a:off x="1282890" y="2169994"/>
            <a:ext cx="1050877" cy="289332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Rectangle 18">
            <a:extLst>
              <a:ext uri="{FF2B5EF4-FFF2-40B4-BE49-F238E27FC236}">
                <a16:creationId xmlns:a16="http://schemas.microsoft.com/office/drawing/2014/main" id="{13B23E72-EDE2-46EF-B964-BEC4F54A0117}"/>
              </a:ext>
            </a:extLst>
          </p:cNvPr>
          <p:cNvSpPr/>
          <p:nvPr/>
        </p:nvSpPr>
        <p:spPr>
          <a:xfrm>
            <a:off x="2267689" y="2005812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rgbClr val="00B0F0"/>
                </a:solidFill>
                <a:latin typeface="Helvetica" pitchFamily="2" charset="0"/>
              </a:rPr>
              <a:t>*</a:t>
            </a:r>
            <a:r>
              <a:rPr lang="en-GB" sz="2000" dirty="0">
                <a:latin typeface="Helvetica" pitchFamily="2" charset="0"/>
              </a:rPr>
              <a:t> </a:t>
            </a:r>
            <a:endParaRPr lang="en-IT" sz="3200" dirty="0"/>
          </a:p>
        </p:txBody>
      </p:sp>
      <p:sp>
        <p:nvSpPr>
          <p:cNvPr id="28" name="Rectangle 17">
            <a:extLst>
              <a:ext uri="{FF2B5EF4-FFF2-40B4-BE49-F238E27FC236}">
                <a16:creationId xmlns:a16="http://schemas.microsoft.com/office/drawing/2014/main" id="{24232D6A-FF33-4052-929A-E320FE955AFC}"/>
              </a:ext>
            </a:extLst>
          </p:cNvPr>
          <p:cNvSpPr/>
          <p:nvPr/>
        </p:nvSpPr>
        <p:spPr>
          <a:xfrm>
            <a:off x="4911585" y="2073385"/>
            <a:ext cx="66164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American Typewriter" panose="02090604020004020304"/>
              </a:rPr>
              <a:t>*</a:t>
            </a:r>
            <a:r>
              <a:rPr lang="en-GB" dirty="0">
                <a:latin typeface="American Typewriter" panose="02090604020004020304"/>
              </a:rPr>
              <a:t> The beginning of explicit content rising in early 80’s matches with the start of </a:t>
            </a:r>
            <a:r>
              <a:rPr lang="en-GB" b="1" dirty="0">
                <a:latin typeface="American Typewriter" panose="02090604020004020304"/>
              </a:rPr>
              <a:t>rap music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BEB4C432-2E90-4B46-ABE1-BAEE2D664ECE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Trend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(4/4)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863E9339-EBE0-4477-B85D-5821484917A1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94061C35-3B8A-4B97-8A8D-3246910ACA2D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E59D2A47-0C6A-4112-AB04-AA6FD2F3B297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FAEF981-D1A2-4495-934F-04790DC01975}"/>
              </a:ext>
            </a:extLst>
          </p:cNvPr>
          <p:cNvSpPr txBox="1"/>
          <p:nvPr/>
        </p:nvSpPr>
        <p:spPr>
          <a:xfrm>
            <a:off x="1350224" y="1530453"/>
            <a:ext cx="3006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American Typewriter" panose="02090604020004020304"/>
              </a:rPr>
              <a:t>100 Years of Explicit</a:t>
            </a:r>
          </a:p>
        </p:txBody>
      </p:sp>
      <p:sp>
        <p:nvSpPr>
          <p:cNvPr id="39" name="Rectangle 19">
            <a:extLst>
              <a:ext uri="{FF2B5EF4-FFF2-40B4-BE49-F238E27FC236}">
                <a16:creationId xmlns:a16="http://schemas.microsoft.com/office/drawing/2014/main" id="{E69D8067-0BD0-4D21-BFC5-63A53BAC18B2}"/>
              </a:ext>
            </a:extLst>
          </p:cNvPr>
          <p:cNvSpPr/>
          <p:nvPr/>
        </p:nvSpPr>
        <p:spPr>
          <a:xfrm>
            <a:off x="4911585" y="3105368"/>
            <a:ext cx="60344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Helvetica" pitchFamily="2" charset="0"/>
              </a:rPr>
              <a:t>*</a:t>
            </a:r>
            <a:r>
              <a:rPr lang="en-GB" sz="1200" dirty="0">
                <a:latin typeface="Helvetica" pitchFamily="2" charset="0"/>
              </a:rPr>
              <a:t>  </a:t>
            </a:r>
            <a:r>
              <a:rPr lang="en-GB" dirty="0">
                <a:latin typeface="American Typewriter" panose="02090604020004020304"/>
              </a:rPr>
              <a:t>It may seems unusual to see those spikes in the early days</a:t>
            </a:r>
          </a:p>
          <a:p>
            <a:endParaRPr lang="en-GB" dirty="0">
              <a:latin typeface="American Typewriter" panose="02090604020004020304"/>
            </a:endParaRPr>
          </a:p>
          <a:p>
            <a:r>
              <a:rPr lang="en-GB" dirty="0">
                <a:latin typeface="American Typewriter" panose="02090604020004020304"/>
              </a:rPr>
              <a:t>Some research later we found out the reason!</a:t>
            </a:r>
            <a:endParaRPr lang="en-IT" dirty="0">
              <a:latin typeface="American Typewriter" panose="02090604020004020304"/>
            </a:endParaRPr>
          </a:p>
        </p:txBody>
      </p:sp>
      <p:pic>
        <p:nvPicPr>
          <p:cNvPr id="41" name="Picture 22">
            <a:extLst>
              <a:ext uri="{FF2B5EF4-FFF2-40B4-BE49-F238E27FC236}">
                <a16:creationId xmlns:a16="http://schemas.microsoft.com/office/drawing/2014/main" id="{90C5059F-05DB-4F00-9966-16EDF2DFC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56" y="2218655"/>
            <a:ext cx="7022076" cy="849254"/>
          </a:xfrm>
          <a:prstGeom prst="rect">
            <a:avLst/>
          </a:prstGeom>
        </p:spPr>
      </p:pic>
      <p:pic>
        <p:nvPicPr>
          <p:cNvPr id="42" name="Picture 24">
            <a:extLst>
              <a:ext uri="{FF2B5EF4-FFF2-40B4-BE49-F238E27FC236}">
                <a16:creationId xmlns:a16="http://schemas.microsoft.com/office/drawing/2014/main" id="{07FBB570-6FB8-4F96-B79D-DA060E7C38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231"/>
          <a:stretch/>
        </p:blipFill>
        <p:spPr>
          <a:xfrm>
            <a:off x="4584648" y="3601520"/>
            <a:ext cx="5295707" cy="966017"/>
          </a:xfrm>
          <a:prstGeom prst="rect">
            <a:avLst/>
          </a:prstGeom>
        </p:spPr>
      </p:pic>
      <p:pic>
        <p:nvPicPr>
          <p:cNvPr id="43" name="Picture 26">
            <a:extLst>
              <a:ext uri="{FF2B5EF4-FFF2-40B4-BE49-F238E27FC236}">
                <a16:creationId xmlns:a16="http://schemas.microsoft.com/office/drawing/2014/main" id="{AA31B3C4-BCF7-4280-BC49-F145A4AC1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8791" y="3425970"/>
            <a:ext cx="3665835" cy="2575541"/>
          </a:xfrm>
          <a:prstGeom prst="rect">
            <a:avLst/>
          </a:prstGeom>
        </p:spPr>
      </p:pic>
      <p:sp>
        <p:nvSpPr>
          <p:cNvPr id="44" name="Rectangle 21">
            <a:extLst>
              <a:ext uri="{FF2B5EF4-FFF2-40B4-BE49-F238E27FC236}">
                <a16:creationId xmlns:a16="http://schemas.microsoft.com/office/drawing/2014/main" id="{96C51772-6926-4083-B406-F504E8E3A512}"/>
              </a:ext>
            </a:extLst>
          </p:cNvPr>
          <p:cNvSpPr/>
          <p:nvPr/>
        </p:nvSpPr>
        <p:spPr>
          <a:xfrm>
            <a:off x="5781956" y="2160915"/>
            <a:ext cx="317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Helvetica" pitchFamily="2" charset="0"/>
              </a:rPr>
              <a:t>*</a:t>
            </a:r>
            <a:r>
              <a:rPr lang="en-GB" sz="1200" dirty="0">
                <a:latin typeface="Helvetica" pitchFamily="2" charset="0"/>
              </a:rPr>
              <a:t> 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55185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  <p:bldLst>
      <p:bldP spid="37" grpId="0"/>
      <p:bldP spid="37" grpId="1"/>
      <p:bldP spid="28" grpId="0"/>
      <p:bldP spid="28" grpId="1"/>
      <p:bldP spid="28" grpId="2"/>
      <p:bldP spid="28" grpId="3"/>
      <p:bldP spid="39" grpId="0"/>
      <p:bldP spid="39" grpId="1"/>
      <p:bldP spid="39" grpId="2"/>
      <p:bldP spid="39" grpId="3"/>
      <p:bldP spid="44" grpId="0"/>
      <p:bldP spid="4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927C6619-9826-494E-A241-9EF8207ADE7E}"/>
              </a:ext>
            </a:extLst>
          </p:cNvPr>
          <p:cNvSpPr txBox="1"/>
          <p:nvPr/>
        </p:nvSpPr>
        <p:spPr>
          <a:xfrm>
            <a:off x="7803836" y="1512513"/>
            <a:ext cx="4211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American Typewriter" panose="02090604020004020304"/>
              </a:rPr>
              <a:t>I know what you are thinking...</a:t>
            </a:r>
            <a:endParaRPr lang="it-IT" dirty="0">
              <a:latin typeface="American Typewriter" panose="02090604020004020304"/>
            </a:endParaRPr>
          </a:p>
          <a:p>
            <a:r>
              <a:rPr lang="en-IT" b="1" dirty="0">
                <a:latin typeface="American Typewriter" panose="02090604020004020304"/>
              </a:rPr>
              <a:t>Who are they?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A9DB60-5AC3-0746-8BA7-E2FE6C6E5A43}"/>
              </a:ext>
            </a:extLst>
          </p:cNvPr>
          <p:cNvSpPr/>
          <p:nvPr/>
        </p:nvSpPr>
        <p:spPr>
          <a:xfrm>
            <a:off x="7803836" y="2620745"/>
            <a:ext cx="43611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American Typewriter" panose="02090604020004020304"/>
              </a:rPr>
              <a:t>These artists are ranked on the basis of the </a:t>
            </a:r>
            <a:r>
              <a:rPr lang="en-GB" b="1" dirty="0">
                <a:latin typeface="American Typewriter" panose="02090604020004020304"/>
              </a:rPr>
              <a:t>popularity mean</a:t>
            </a:r>
            <a:r>
              <a:rPr lang="en-GB" dirty="0">
                <a:latin typeface="American Typewriter" panose="02090604020004020304"/>
              </a:rPr>
              <a:t>, so just one song that is both </a:t>
            </a:r>
            <a:r>
              <a:rPr lang="en-GB" b="1" dirty="0">
                <a:latin typeface="American Typewriter" panose="02090604020004020304"/>
              </a:rPr>
              <a:t>recent</a:t>
            </a:r>
            <a:r>
              <a:rPr lang="en-GB" dirty="0">
                <a:latin typeface="American Typewriter" panose="02090604020004020304"/>
              </a:rPr>
              <a:t> and </a:t>
            </a:r>
            <a:r>
              <a:rPr lang="en-GB" b="1" dirty="0">
                <a:latin typeface="American Typewriter" panose="02090604020004020304"/>
              </a:rPr>
              <a:t>popular</a:t>
            </a:r>
          </a:p>
          <a:p>
            <a:endParaRPr lang="en-GB" dirty="0">
              <a:latin typeface="American Typewriter" panose="02090604020004020304"/>
            </a:endParaRPr>
          </a:p>
          <a:p>
            <a:r>
              <a:rPr lang="en-GB" dirty="0">
                <a:latin typeface="American Typewriter" panose="02090604020004020304"/>
              </a:rPr>
              <a:t>I’m sure that you already heard some of them...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4B87FF2-B6B5-4A41-9F9F-C7C4F896A700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Most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popular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artists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(1/2)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46631F02-B1E4-4908-B9B6-5A851BADCA8F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0D600C47-D95E-4062-BC5D-03919487E369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73D0C5DB-E861-4FFA-BB06-C4B06C225FD4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39A61B-00AD-7949-A586-787A64076C9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24992"/>
          <a:stretch/>
        </p:blipFill>
        <p:spPr>
          <a:xfrm>
            <a:off x="687249" y="1792353"/>
            <a:ext cx="6391580" cy="47941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1E4E6B-02C6-2946-B249-ECA74E15781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000" r="12329"/>
          <a:stretch/>
        </p:blipFill>
        <p:spPr>
          <a:xfrm>
            <a:off x="2810803" y="1421207"/>
            <a:ext cx="2154487" cy="20048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63170A-A7D9-0E45-B3DF-8637CFDC377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66961" b="24722"/>
          <a:stretch/>
        </p:blipFill>
        <p:spPr>
          <a:xfrm>
            <a:off x="4237413" y="168174"/>
            <a:ext cx="1187450" cy="21032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26624D-3321-5448-8DBB-9C5D4C40B58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2808" t="45" r="492" b="-45"/>
          <a:stretch/>
        </p:blipFill>
        <p:spPr>
          <a:xfrm>
            <a:off x="909715" y="2591220"/>
            <a:ext cx="1906115" cy="18903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E434ED-8F69-9C48-889A-559D8EACA3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3481" t="6227" r="33481" b="18495"/>
          <a:stretch/>
        </p:blipFill>
        <p:spPr>
          <a:xfrm>
            <a:off x="283844" y="3053316"/>
            <a:ext cx="1187450" cy="210327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ACEE81-0551-1A49-9FB8-BF6422ED758D}"/>
              </a:ext>
            </a:extLst>
          </p:cNvPr>
          <p:cNvSpPr/>
          <p:nvPr/>
        </p:nvSpPr>
        <p:spPr>
          <a:xfrm>
            <a:off x="2258396" y="6043743"/>
            <a:ext cx="32492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</a:rPr>
              <a:t>POPULARITY RANKING</a:t>
            </a:r>
          </a:p>
          <a:p>
            <a:pPr algn="ctr"/>
            <a:r>
              <a:rPr lang="en-GB" sz="1000" b="1" dirty="0">
                <a:latin typeface="American Typewriter" panose="02090604020004020304"/>
              </a:rPr>
              <a:t>(mean)</a:t>
            </a:r>
            <a:endParaRPr lang="en-IT" sz="1000" b="1" dirty="0">
              <a:latin typeface="American Typewriter" panose="020906040200040203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76B9E-7712-4F44-A242-6B80C328E400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3510" t="15716" r="25267" b="25332"/>
          <a:stretch/>
        </p:blipFill>
        <p:spPr>
          <a:xfrm>
            <a:off x="4944022" y="2780552"/>
            <a:ext cx="2227892" cy="21032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EB67EE-122A-D249-AFEF-F6E927053C0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6117" t="5314" r="844" b="19409"/>
          <a:stretch/>
        </p:blipFill>
        <p:spPr>
          <a:xfrm>
            <a:off x="6485104" y="3777211"/>
            <a:ext cx="1187450" cy="2103272"/>
          </a:xfrm>
          <a:prstGeom prst="rect">
            <a:avLst/>
          </a:prstGeom>
        </p:spPr>
      </p:pic>
      <p:pic>
        <p:nvPicPr>
          <p:cNvPr id="7" name="Audio Recording 1 Dec 2020 at 22:29:32" descr="Audio Recording 1 Dec 2020 at 22:29:32">
            <a:hlinkClick r:id="" action="ppaction://media"/>
            <a:extLst>
              <a:ext uri="{FF2B5EF4-FFF2-40B4-BE49-F238E27FC236}">
                <a16:creationId xmlns:a16="http://schemas.microsoft.com/office/drawing/2014/main" id="{98FEDF5F-2120-104C-B935-BC9179590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41747" y="1429862"/>
            <a:ext cx="296748" cy="296748"/>
          </a:xfrm>
          <a:prstGeom prst="rect">
            <a:avLst/>
          </a:prstGeom>
        </p:spPr>
      </p:pic>
      <p:pic>
        <p:nvPicPr>
          <p:cNvPr id="8" name="Audio Recording 1 Dec 2020 at 22:30:35" descr="Audio Recording 1 Dec 2020 at 22:30:35">
            <a:hlinkClick r:id="" action="ppaction://media"/>
            <a:extLst>
              <a:ext uri="{FF2B5EF4-FFF2-40B4-BE49-F238E27FC236}">
                <a16:creationId xmlns:a16="http://schemas.microsoft.com/office/drawing/2014/main" id="{198C1519-FC2E-1E46-80E4-E3DACFB50E7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27761" y="2575965"/>
            <a:ext cx="293356" cy="293356"/>
          </a:xfrm>
          <a:prstGeom prst="rect">
            <a:avLst/>
          </a:prstGeom>
        </p:spPr>
      </p:pic>
      <p:pic>
        <p:nvPicPr>
          <p:cNvPr id="18" name="Audio Recording 1 Dec 2020 at 22:31:25" descr="Audio Recording 1 Dec 2020 at 22:31:25">
            <a:hlinkClick r:id="" action="ppaction://media"/>
            <a:extLst>
              <a:ext uri="{FF2B5EF4-FFF2-40B4-BE49-F238E27FC236}">
                <a16:creationId xmlns:a16="http://schemas.microsoft.com/office/drawing/2014/main" id="{B053B2E4-1C43-E743-B5BC-D18F77973E6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992497" y="2792719"/>
            <a:ext cx="323501" cy="323501"/>
          </a:xfrm>
          <a:prstGeom prst="rect">
            <a:avLst/>
          </a:prstGeom>
        </p:spPr>
      </p:pic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93E486A-39D7-4311-8CEE-B49E349828A8}"/>
              </a:ext>
            </a:extLst>
          </p:cNvPr>
          <p:cNvSpPr txBox="1"/>
          <p:nvPr/>
        </p:nvSpPr>
        <p:spPr>
          <a:xfrm>
            <a:off x="7816880" y="4811851"/>
            <a:ext cx="38120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latin typeface="American Typewriter" panose="02090604020004020304"/>
              </a:rPr>
              <a:t>When artists are ranked based on their </a:t>
            </a:r>
            <a:r>
              <a:rPr lang="en-GB" b="1">
                <a:latin typeface="American Typewriter" panose="02090604020004020304"/>
              </a:rPr>
              <a:t>popularity sum </a:t>
            </a:r>
            <a:r>
              <a:rPr lang="en-GB">
                <a:latin typeface="American Typewriter" panose="02090604020004020304"/>
              </a:rPr>
              <a:t>things change</a:t>
            </a:r>
            <a:endParaRPr lang="en-GB" dirty="0">
              <a:latin typeface="American Typewriter" panose="02090604020004020304"/>
            </a:endParaRPr>
          </a:p>
        </p:txBody>
      </p:sp>
    </p:spTree>
    <p:extLst>
      <p:ext uri="{BB962C8B-B14F-4D97-AF65-F5344CB8AC3E}">
        <p14:creationId xmlns:p14="http://schemas.microsoft.com/office/powerpoint/2010/main" val="1821592847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5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" fill="hold">
                      <p:stCondLst>
                        <p:cond delay="0"/>
                      </p:stCondLst>
                      <p:childTnLst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8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74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723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139A61B-00AD-7949-A586-787A64076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860"/>
          <a:stretch/>
        </p:blipFill>
        <p:spPr>
          <a:xfrm>
            <a:off x="687249" y="1783893"/>
            <a:ext cx="6391580" cy="48026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ACEE81-0551-1A49-9FB8-BF6422ED758D}"/>
              </a:ext>
            </a:extLst>
          </p:cNvPr>
          <p:cNvSpPr/>
          <p:nvPr/>
        </p:nvSpPr>
        <p:spPr>
          <a:xfrm>
            <a:off x="2540355" y="6036289"/>
            <a:ext cx="26661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</a:rPr>
              <a:t>POPULARITY RANKING</a:t>
            </a:r>
          </a:p>
          <a:p>
            <a:pPr algn="ctr"/>
            <a:r>
              <a:rPr lang="en-GB" sz="1000" b="1" dirty="0">
                <a:latin typeface="American Typewriter" panose="02090604020004020304"/>
              </a:rPr>
              <a:t>(sum)</a:t>
            </a:r>
            <a:endParaRPr lang="en-IT" sz="1000" b="1" dirty="0">
              <a:latin typeface="American Typewriter" panose="020906040200040203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2EA3A4-ED9F-8740-B492-B6CC1A7F2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455" y="1293085"/>
            <a:ext cx="2135915" cy="21359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63170A-A7D9-0E45-B3DF-8637CFDC37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961" b="24722"/>
          <a:stretch/>
        </p:blipFill>
        <p:spPr>
          <a:xfrm>
            <a:off x="4237413" y="168174"/>
            <a:ext cx="1187450" cy="21032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2755D-DBA2-1545-8F1F-43ACB5194C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05" t="2200" r="2999" b="8608"/>
          <a:stretch/>
        </p:blipFill>
        <p:spPr>
          <a:xfrm>
            <a:off x="613843" y="2351029"/>
            <a:ext cx="2198396" cy="21359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E434ED-8F69-9C48-889A-559D8EACA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81" t="6227" r="33481" b="18495"/>
          <a:stretch/>
        </p:blipFill>
        <p:spPr>
          <a:xfrm>
            <a:off x="184484" y="3228447"/>
            <a:ext cx="1187450" cy="21032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E39EB2-2EC9-1B4C-AFAD-712578AF6E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29" t="-661" r="2221" b="33839"/>
          <a:stretch/>
        </p:blipFill>
        <p:spPr>
          <a:xfrm>
            <a:off x="4950413" y="2795893"/>
            <a:ext cx="2191922" cy="20258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EB67EE-122A-D249-AFEF-F6E927053C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117" t="5314" r="844" b="19409"/>
          <a:stretch/>
        </p:blipFill>
        <p:spPr>
          <a:xfrm>
            <a:off x="6639086" y="3971682"/>
            <a:ext cx="1187450" cy="2103272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F4C271C-1C7A-44D3-B374-CBC64E21AD58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Most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popular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artists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(2/2)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98EC9C34-28C8-4425-8371-99612999E1C0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6B8910BA-6CDB-4409-B35C-B892028D706F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FC3F4D9D-2172-440C-A4D2-C558099EB931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B1AD958-6EEC-45EE-8134-03B6D863E599}"/>
              </a:ext>
            </a:extLst>
          </p:cNvPr>
          <p:cNvSpPr txBox="1"/>
          <p:nvPr/>
        </p:nvSpPr>
        <p:spPr>
          <a:xfrm>
            <a:off x="7998820" y="1653534"/>
            <a:ext cx="38230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merican Typewriter" panose="02090604020004020304"/>
              </a:rPr>
              <a:t>Other artists like the Beatles, Bob Dylan and the Rolling Stones wrote several evergreen songs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22114E8-B0D0-40F1-B767-B39929E3C6F4}"/>
              </a:ext>
            </a:extLst>
          </p:cNvPr>
          <p:cNvSpPr txBox="1"/>
          <p:nvPr/>
        </p:nvSpPr>
        <p:spPr>
          <a:xfrm>
            <a:off x="7998820" y="3245380"/>
            <a:ext cx="37194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merican Typewriter" panose="02090604020004020304"/>
              </a:rPr>
              <a:t>The aggregated sum </a:t>
            </a:r>
            <a:r>
              <a:rPr lang="en-GB" dirty="0">
                <a:latin typeface="American Typewriter" panose="02090604020004020304"/>
              </a:rPr>
              <a:t>of which make them the most popular artists of the dataset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57971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139A61B-00AD-7949-A586-787A64076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49" y="1783893"/>
            <a:ext cx="6391580" cy="639158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ACEE81-0551-1A49-9FB8-BF6422ED758D}"/>
              </a:ext>
            </a:extLst>
          </p:cNvPr>
          <p:cNvSpPr/>
          <p:nvPr/>
        </p:nvSpPr>
        <p:spPr>
          <a:xfrm>
            <a:off x="2964183" y="5940206"/>
            <a:ext cx="18342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</a:rPr>
              <a:t>POPULARITY</a:t>
            </a:r>
          </a:p>
          <a:p>
            <a:pPr algn="ctr"/>
            <a:r>
              <a:rPr lang="en-GB" b="1" dirty="0">
                <a:latin typeface="American Typewriter" panose="02090604020004020304"/>
              </a:rPr>
              <a:t>RANKING</a:t>
            </a:r>
            <a:endParaRPr lang="en-IT" b="1" dirty="0">
              <a:latin typeface="American Typewriter" panose="020906040200040203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A9DB60-5AC3-0746-8BA7-E2FE6C6E5A43}"/>
              </a:ext>
            </a:extLst>
          </p:cNvPr>
          <p:cNvSpPr/>
          <p:nvPr/>
        </p:nvSpPr>
        <p:spPr>
          <a:xfrm>
            <a:off x="7281464" y="1694703"/>
            <a:ext cx="493583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T" b="1" dirty="0">
                <a:latin typeface="American Typewriter" panose="02090604020004020304"/>
              </a:rPr>
              <a:t>Most popular songs of 2020</a:t>
            </a:r>
          </a:p>
          <a:p>
            <a:endParaRPr lang="en-GB" dirty="0">
              <a:latin typeface="American Typewriter" panose="02090604020004020304"/>
            </a:endParaRPr>
          </a:p>
          <a:p>
            <a:pPr algn="ctr"/>
            <a:r>
              <a:rPr lang="en-GB" sz="1400" dirty="0">
                <a:latin typeface="American Typewriter" panose="02090604020004020304"/>
              </a:rPr>
              <a:t> Blinding Lights by The </a:t>
            </a:r>
            <a:r>
              <a:rPr lang="en-GB" sz="1400" dirty="0" err="1">
                <a:latin typeface="American Typewriter" panose="02090604020004020304"/>
              </a:rPr>
              <a:t>Weeknd</a:t>
            </a:r>
            <a:endParaRPr lang="en-GB" sz="1400" dirty="0">
              <a:latin typeface="American Typewriter" panose="02090604020004020304"/>
            </a:endParaRPr>
          </a:p>
          <a:p>
            <a:pPr algn="ctr"/>
            <a:r>
              <a:rPr lang="en-GB" sz="1400" dirty="0">
                <a:latin typeface="American Typewriter" panose="02090604020004020304"/>
              </a:rPr>
              <a:t>ROCKSTAR (feat. Roddy Ricch) by DaBaby</a:t>
            </a:r>
          </a:p>
          <a:p>
            <a:pPr algn="ctr"/>
            <a:r>
              <a:rPr lang="en-GB" sz="1400" dirty="0">
                <a:latin typeface="American Typewriter" panose="02090604020004020304"/>
              </a:rPr>
              <a:t>death bed (coffee for your head) by </a:t>
            </a:r>
            <a:r>
              <a:rPr lang="en-GB" sz="1400" dirty="0" err="1">
                <a:latin typeface="American Typewriter" panose="02090604020004020304"/>
              </a:rPr>
              <a:t>Powfu</a:t>
            </a:r>
            <a:endParaRPr lang="en-GB" sz="1400" dirty="0">
              <a:latin typeface="American Typewriter" panose="020906040200040203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09D838-20F3-C642-A37B-856597BCD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239" y="1293316"/>
            <a:ext cx="2138174" cy="21381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63170A-A7D9-0E45-B3DF-8637CFDC37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961" b="24722"/>
          <a:stretch/>
        </p:blipFill>
        <p:spPr>
          <a:xfrm>
            <a:off x="4237413" y="168174"/>
            <a:ext cx="1187450" cy="21032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AC07E5-7E4B-0A45-8BD7-5D923154BA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69" y="2324613"/>
            <a:ext cx="2205588" cy="22055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E434ED-8F69-9C48-889A-559D8EACA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81" t="6227" r="33481" b="18495"/>
          <a:stretch/>
        </p:blipFill>
        <p:spPr>
          <a:xfrm>
            <a:off x="184484" y="3228447"/>
            <a:ext cx="1187450" cy="21032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0B50A0-06C1-0C4A-8AF9-E26726C6B7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0075" y="2739101"/>
            <a:ext cx="2171700" cy="2171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EB67EE-122A-D249-AFEF-F6E927053C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117" t="5314" r="844" b="19409"/>
          <a:stretch/>
        </p:blipFill>
        <p:spPr>
          <a:xfrm>
            <a:off x="6639086" y="3971682"/>
            <a:ext cx="1187450" cy="21032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3A42B2A-AC63-3246-BB46-AC70F4BC7F81}"/>
              </a:ext>
            </a:extLst>
          </p:cNvPr>
          <p:cNvSpPr/>
          <p:nvPr/>
        </p:nvSpPr>
        <p:spPr>
          <a:xfrm>
            <a:off x="2609604" y="1108649"/>
            <a:ext cx="317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Helvetica" pitchFamily="2" charset="0"/>
              </a:rPr>
              <a:t>*</a:t>
            </a:r>
            <a:r>
              <a:rPr lang="en-GB" sz="1200" dirty="0">
                <a:latin typeface="Helvetica" pitchFamily="2" charset="0"/>
              </a:rPr>
              <a:t> </a:t>
            </a:r>
            <a:endParaRPr lang="en-IT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1C0803-A23C-5448-9D5D-E6BC8212CC69}"/>
              </a:ext>
            </a:extLst>
          </p:cNvPr>
          <p:cNvSpPr/>
          <p:nvPr/>
        </p:nvSpPr>
        <p:spPr>
          <a:xfrm>
            <a:off x="7730906" y="3614774"/>
            <a:ext cx="3131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Helvetica" pitchFamily="2" charset="0"/>
              </a:rPr>
              <a:t>*</a:t>
            </a:r>
            <a:r>
              <a:rPr lang="en-GB" sz="1200" dirty="0">
                <a:latin typeface="Helvetica" pitchFamily="2" charset="0"/>
              </a:rPr>
              <a:t> </a:t>
            </a:r>
            <a:endParaRPr lang="en-IT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E1DFFA9-9782-764D-A376-EC614A4F37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2854" y="3527270"/>
            <a:ext cx="3972036" cy="1498222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2E031D2-4497-42CA-BE58-C6288D0C42EC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Most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popular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songs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(2/2)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4A94676C-0638-411B-9A85-ECB4B18B874F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9732CD82-A3A7-47F3-9417-779505312D40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EA519A8E-2872-419E-AB1B-ADE704CCBD84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9329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ella a 32 punte 4">
            <a:extLst>
              <a:ext uri="{FF2B5EF4-FFF2-40B4-BE49-F238E27FC236}">
                <a16:creationId xmlns:a16="http://schemas.microsoft.com/office/drawing/2014/main" id="{567C9BF9-E46E-4697-AA09-D865E49C00C6}"/>
              </a:ext>
            </a:extLst>
          </p:cNvPr>
          <p:cNvSpPr/>
          <p:nvPr/>
        </p:nvSpPr>
        <p:spPr>
          <a:xfrm>
            <a:off x="3733800" y="1144814"/>
            <a:ext cx="4724400" cy="4568372"/>
          </a:xfrm>
          <a:custGeom>
            <a:avLst/>
            <a:gdLst>
              <a:gd name="connsiteX0" fmla="*/ 0 w 4724400"/>
              <a:gd name="connsiteY0" fmla="*/ 2284186 h 4568372"/>
              <a:gd name="connsiteX1" fmla="*/ 66254 w 4724400"/>
              <a:gd name="connsiteY1" fmla="*/ 2065516 h 4568372"/>
              <a:gd name="connsiteX2" fmla="*/ 45378 w 4724400"/>
              <a:gd name="connsiteY2" fmla="*/ 1838564 h 4568372"/>
              <a:gd name="connsiteX3" fmla="*/ 154476 w 4724400"/>
              <a:gd name="connsiteY3" fmla="*/ 1636608 h 4568372"/>
              <a:gd name="connsiteX4" fmla="*/ 179811 w 4724400"/>
              <a:gd name="connsiteY4" fmla="*/ 1410074 h 4568372"/>
              <a:gd name="connsiteX5" fmla="*/ 327552 w 4724400"/>
              <a:gd name="connsiteY5" fmla="*/ 1232552 h 4568372"/>
              <a:gd name="connsiteX6" fmla="*/ 398102 w 4724400"/>
              <a:gd name="connsiteY6" fmla="*/ 1015161 h 4568372"/>
              <a:gd name="connsiteX7" fmla="*/ 578815 w 4724400"/>
              <a:gd name="connsiteY7" fmla="*/ 868942 h 4568372"/>
              <a:gd name="connsiteX8" fmla="*/ 691872 w 4724400"/>
              <a:gd name="connsiteY8" fmla="*/ 669023 h 4568372"/>
              <a:gd name="connsiteX9" fmla="*/ 898620 w 4724400"/>
              <a:gd name="connsiteY9" fmla="*/ 559699 h 4568372"/>
              <a:gd name="connsiteX10" fmla="*/ 1049833 w 4724400"/>
              <a:gd name="connsiteY10" fmla="*/ 384954 h 4568372"/>
              <a:gd name="connsiteX11" fmla="*/ 1274649 w 4724400"/>
              <a:gd name="connsiteY11" fmla="*/ 316734 h 4568372"/>
              <a:gd name="connsiteX12" fmla="*/ 1458233 w 4724400"/>
              <a:gd name="connsiteY12" fmla="*/ 173872 h 4568372"/>
              <a:gd name="connsiteX13" fmla="*/ 1692505 w 4724400"/>
              <a:gd name="connsiteY13" fmla="*/ 149374 h 4568372"/>
              <a:gd name="connsiteX14" fmla="*/ 1901358 w 4724400"/>
              <a:gd name="connsiteY14" fmla="*/ 43879 h 4568372"/>
              <a:gd name="connsiteX15" fmla="*/ 2136061 w 4724400"/>
              <a:gd name="connsiteY15" fmla="*/ 64066 h 4568372"/>
              <a:gd name="connsiteX16" fmla="*/ 2362200 w 4724400"/>
              <a:gd name="connsiteY16" fmla="*/ 0 h 4568372"/>
              <a:gd name="connsiteX17" fmla="*/ 2588339 w 4724400"/>
              <a:gd name="connsiteY17" fmla="*/ 64066 h 4568372"/>
              <a:gd name="connsiteX18" fmla="*/ 2823042 w 4724400"/>
              <a:gd name="connsiteY18" fmla="*/ 43879 h 4568372"/>
              <a:gd name="connsiteX19" fmla="*/ 3031895 w 4724400"/>
              <a:gd name="connsiteY19" fmla="*/ 149374 h 4568372"/>
              <a:gd name="connsiteX20" fmla="*/ 3266167 w 4724400"/>
              <a:gd name="connsiteY20" fmla="*/ 173872 h 4568372"/>
              <a:gd name="connsiteX21" fmla="*/ 3449751 w 4724400"/>
              <a:gd name="connsiteY21" fmla="*/ 316734 h 4568372"/>
              <a:gd name="connsiteX22" fmla="*/ 3674567 w 4724400"/>
              <a:gd name="connsiteY22" fmla="*/ 384954 h 4568372"/>
              <a:gd name="connsiteX23" fmla="*/ 3825780 w 4724400"/>
              <a:gd name="connsiteY23" fmla="*/ 559699 h 4568372"/>
              <a:gd name="connsiteX24" fmla="*/ 4032528 w 4724400"/>
              <a:gd name="connsiteY24" fmla="*/ 669023 h 4568372"/>
              <a:gd name="connsiteX25" fmla="*/ 4145585 w 4724400"/>
              <a:gd name="connsiteY25" fmla="*/ 868942 h 4568372"/>
              <a:gd name="connsiteX26" fmla="*/ 4326298 w 4724400"/>
              <a:gd name="connsiteY26" fmla="*/ 1015161 h 4568372"/>
              <a:gd name="connsiteX27" fmla="*/ 4396848 w 4724400"/>
              <a:gd name="connsiteY27" fmla="*/ 1232552 h 4568372"/>
              <a:gd name="connsiteX28" fmla="*/ 4544589 w 4724400"/>
              <a:gd name="connsiteY28" fmla="*/ 1410074 h 4568372"/>
              <a:gd name="connsiteX29" fmla="*/ 4569924 w 4724400"/>
              <a:gd name="connsiteY29" fmla="*/ 1636608 h 4568372"/>
              <a:gd name="connsiteX30" fmla="*/ 4679022 w 4724400"/>
              <a:gd name="connsiteY30" fmla="*/ 1838564 h 4568372"/>
              <a:gd name="connsiteX31" fmla="*/ 4658146 w 4724400"/>
              <a:gd name="connsiteY31" fmla="*/ 2065516 h 4568372"/>
              <a:gd name="connsiteX32" fmla="*/ 4724400 w 4724400"/>
              <a:gd name="connsiteY32" fmla="*/ 2284186 h 4568372"/>
              <a:gd name="connsiteX33" fmla="*/ 4658146 w 4724400"/>
              <a:gd name="connsiteY33" fmla="*/ 2502856 h 4568372"/>
              <a:gd name="connsiteX34" fmla="*/ 4679022 w 4724400"/>
              <a:gd name="connsiteY34" fmla="*/ 2729808 h 4568372"/>
              <a:gd name="connsiteX35" fmla="*/ 4569924 w 4724400"/>
              <a:gd name="connsiteY35" fmla="*/ 2931764 h 4568372"/>
              <a:gd name="connsiteX36" fmla="*/ 4544589 w 4724400"/>
              <a:gd name="connsiteY36" fmla="*/ 3158298 h 4568372"/>
              <a:gd name="connsiteX37" fmla="*/ 4396848 w 4724400"/>
              <a:gd name="connsiteY37" fmla="*/ 3335820 h 4568372"/>
              <a:gd name="connsiteX38" fmla="*/ 4326298 w 4724400"/>
              <a:gd name="connsiteY38" fmla="*/ 3553211 h 4568372"/>
              <a:gd name="connsiteX39" fmla="*/ 4145585 w 4724400"/>
              <a:gd name="connsiteY39" fmla="*/ 3699430 h 4568372"/>
              <a:gd name="connsiteX40" fmla="*/ 4032528 w 4724400"/>
              <a:gd name="connsiteY40" fmla="*/ 3899349 h 4568372"/>
              <a:gd name="connsiteX41" fmla="*/ 3825780 w 4724400"/>
              <a:gd name="connsiteY41" fmla="*/ 4008673 h 4568372"/>
              <a:gd name="connsiteX42" fmla="*/ 3674567 w 4724400"/>
              <a:gd name="connsiteY42" fmla="*/ 4183418 h 4568372"/>
              <a:gd name="connsiteX43" fmla="*/ 3449751 w 4724400"/>
              <a:gd name="connsiteY43" fmla="*/ 4251638 h 4568372"/>
              <a:gd name="connsiteX44" fmla="*/ 3266167 w 4724400"/>
              <a:gd name="connsiteY44" fmla="*/ 4394500 h 4568372"/>
              <a:gd name="connsiteX45" fmla="*/ 3031895 w 4724400"/>
              <a:gd name="connsiteY45" fmla="*/ 4418998 h 4568372"/>
              <a:gd name="connsiteX46" fmla="*/ 2823042 w 4724400"/>
              <a:gd name="connsiteY46" fmla="*/ 4524493 h 4568372"/>
              <a:gd name="connsiteX47" fmla="*/ 2588339 w 4724400"/>
              <a:gd name="connsiteY47" fmla="*/ 4504306 h 4568372"/>
              <a:gd name="connsiteX48" fmla="*/ 2362200 w 4724400"/>
              <a:gd name="connsiteY48" fmla="*/ 4568372 h 4568372"/>
              <a:gd name="connsiteX49" fmla="*/ 2136061 w 4724400"/>
              <a:gd name="connsiteY49" fmla="*/ 4504306 h 4568372"/>
              <a:gd name="connsiteX50" fmla="*/ 1901358 w 4724400"/>
              <a:gd name="connsiteY50" fmla="*/ 4524493 h 4568372"/>
              <a:gd name="connsiteX51" fmla="*/ 1692505 w 4724400"/>
              <a:gd name="connsiteY51" fmla="*/ 4418998 h 4568372"/>
              <a:gd name="connsiteX52" fmla="*/ 1458233 w 4724400"/>
              <a:gd name="connsiteY52" fmla="*/ 4394500 h 4568372"/>
              <a:gd name="connsiteX53" fmla="*/ 1274649 w 4724400"/>
              <a:gd name="connsiteY53" fmla="*/ 4251638 h 4568372"/>
              <a:gd name="connsiteX54" fmla="*/ 1049833 w 4724400"/>
              <a:gd name="connsiteY54" fmla="*/ 4183418 h 4568372"/>
              <a:gd name="connsiteX55" fmla="*/ 898620 w 4724400"/>
              <a:gd name="connsiteY55" fmla="*/ 4008673 h 4568372"/>
              <a:gd name="connsiteX56" fmla="*/ 691872 w 4724400"/>
              <a:gd name="connsiteY56" fmla="*/ 3899349 h 4568372"/>
              <a:gd name="connsiteX57" fmla="*/ 578815 w 4724400"/>
              <a:gd name="connsiteY57" fmla="*/ 3699430 h 4568372"/>
              <a:gd name="connsiteX58" fmla="*/ 398102 w 4724400"/>
              <a:gd name="connsiteY58" fmla="*/ 3553211 h 4568372"/>
              <a:gd name="connsiteX59" fmla="*/ 327552 w 4724400"/>
              <a:gd name="connsiteY59" fmla="*/ 3335820 h 4568372"/>
              <a:gd name="connsiteX60" fmla="*/ 179811 w 4724400"/>
              <a:gd name="connsiteY60" fmla="*/ 3158298 h 4568372"/>
              <a:gd name="connsiteX61" fmla="*/ 154476 w 4724400"/>
              <a:gd name="connsiteY61" fmla="*/ 2931764 h 4568372"/>
              <a:gd name="connsiteX62" fmla="*/ 45378 w 4724400"/>
              <a:gd name="connsiteY62" fmla="*/ 2729808 h 4568372"/>
              <a:gd name="connsiteX63" fmla="*/ 66254 w 4724400"/>
              <a:gd name="connsiteY63" fmla="*/ 2502856 h 4568372"/>
              <a:gd name="connsiteX64" fmla="*/ 0 w 4724400"/>
              <a:gd name="connsiteY64" fmla="*/ 2284186 h 456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724400" h="4568372" fill="none" extrusionOk="0">
                <a:moveTo>
                  <a:pt x="0" y="2284186"/>
                </a:moveTo>
                <a:cubicBezTo>
                  <a:pt x="43138" y="2206685"/>
                  <a:pt x="23331" y="2151963"/>
                  <a:pt x="66254" y="2065516"/>
                </a:cubicBezTo>
                <a:cubicBezTo>
                  <a:pt x="54719" y="2043601"/>
                  <a:pt x="57017" y="1931909"/>
                  <a:pt x="45378" y="1838564"/>
                </a:cubicBezTo>
                <a:cubicBezTo>
                  <a:pt x="57520" y="1816821"/>
                  <a:pt x="134415" y="1674988"/>
                  <a:pt x="154476" y="1636608"/>
                </a:cubicBezTo>
                <a:cubicBezTo>
                  <a:pt x="149330" y="1530714"/>
                  <a:pt x="176693" y="1470016"/>
                  <a:pt x="179811" y="1410074"/>
                </a:cubicBezTo>
                <a:cubicBezTo>
                  <a:pt x="186074" y="1372921"/>
                  <a:pt x="286052" y="1313841"/>
                  <a:pt x="327552" y="1232552"/>
                </a:cubicBezTo>
                <a:cubicBezTo>
                  <a:pt x="365752" y="1125409"/>
                  <a:pt x="380980" y="1055463"/>
                  <a:pt x="398102" y="1015161"/>
                </a:cubicBezTo>
                <a:cubicBezTo>
                  <a:pt x="468408" y="941929"/>
                  <a:pt x="494522" y="920459"/>
                  <a:pt x="578815" y="868942"/>
                </a:cubicBezTo>
                <a:cubicBezTo>
                  <a:pt x="591719" y="838123"/>
                  <a:pt x="663654" y="685088"/>
                  <a:pt x="691872" y="669023"/>
                </a:cubicBezTo>
                <a:cubicBezTo>
                  <a:pt x="785865" y="618024"/>
                  <a:pt x="864510" y="555795"/>
                  <a:pt x="898620" y="559699"/>
                </a:cubicBezTo>
                <a:cubicBezTo>
                  <a:pt x="966728" y="511151"/>
                  <a:pt x="976376" y="471828"/>
                  <a:pt x="1049833" y="384954"/>
                </a:cubicBezTo>
                <a:cubicBezTo>
                  <a:pt x="1087408" y="387394"/>
                  <a:pt x="1193375" y="331968"/>
                  <a:pt x="1274649" y="316734"/>
                </a:cubicBezTo>
                <a:cubicBezTo>
                  <a:pt x="1295347" y="280169"/>
                  <a:pt x="1412326" y="184446"/>
                  <a:pt x="1458233" y="173872"/>
                </a:cubicBezTo>
                <a:cubicBezTo>
                  <a:pt x="1514254" y="173307"/>
                  <a:pt x="1626684" y="171244"/>
                  <a:pt x="1692505" y="149374"/>
                </a:cubicBezTo>
                <a:cubicBezTo>
                  <a:pt x="1786086" y="120310"/>
                  <a:pt x="1832491" y="72680"/>
                  <a:pt x="1901358" y="43879"/>
                </a:cubicBezTo>
                <a:cubicBezTo>
                  <a:pt x="2010423" y="46094"/>
                  <a:pt x="2026739" y="36971"/>
                  <a:pt x="2136061" y="64066"/>
                </a:cubicBezTo>
                <a:cubicBezTo>
                  <a:pt x="2176105" y="48874"/>
                  <a:pt x="2271474" y="31824"/>
                  <a:pt x="2362200" y="0"/>
                </a:cubicBezTo>
                <a:cubicBezTo>
                  <a:pt x="2427834" y="15670"/>
                  <a:pt x="2545005" y="37293"/>
                  <a:pt x="2588339" y="64066"/>
                </a:cubicBezTo>
                <a:cubicBezTo>
                  <a:pt x="2688185" y="72011"/>
                  <a:pt x="2756104" y="64717"/>
                  <a:pt x="2823042" y="43879"/>
                </a:cubicBezTo>
                <a:cubicBezTo>
                  <a:pt x="2892424" y="80606"/>
                  <a:pt x="2960352" y="112232"/>
                  <a:pt x="3031895" y="149374"/>
                </a:cubicBezTo>
                <a:cubicBezTo>
                  <a:pt x="3123657" y="156937"/>
                  <a:pt x="3221384" y="178978"/>
                  <a:pt x="3266167" y="173872"/>
                </a:cubicBezTo>
                <a:cubicBezTo>
                  <a:pt x="3354989" y="240174"/>
                  <a:pt x="3425009" y="272805"/>
                  <a:pt x="3449751" y="316734"/>
                </a:cubicBezTo>
                <a:cubicBezTo>
                  <a:pt x="3539920" y="344508"/>
                  <a:pt x="3641118" y="387437"/>
                  <a:pt x="3674567" y="384954"/>
                </a:cubicBezTo>
                <a:cubicBezTo>
                  <a:pt x="3714457" y="441940"/>
                  <a:pt x="3745246" y="479264"/>
                  <a:pt x="3825780" y="559699"/>
                </a:cubicBezTo>
                <a:cubicBezTo>
                  <a:pt x="3878759" y="588580"/>
                  <a:pt x="4014949" y="636405"/>
                  <a:pt x="4032528" y="669023"/>
                </a:cubicBezTo>
                <a:cubicBezTo>
                  <a:pt x="4057288" y="727114"/>
                  <a:pt x="4121807" y="839657"/>
                  <a:pt x="4145585" y="868942"/>
                </a:cubicBezTo>
                <a:cubicBezTo>
                  <a:pt x="4214067" y="933299"/>
                  <a:pt x="4250641" y="942229"/>
                  <a:pt x="4326298" y="1015161"/>
                </a:cubicBezTo>
                <a:cubicBezTo>
                  <a:pt x="4337690" y="1103855"/>
                  <a:pt x="4358577" y="1126992"/>
                  <a:pt x="4396848" y="1232552"/>
                </a:cubicBezTo>
                <a:cubicBezTo>
                  <a:pt x="4445484" y="1319273"/>
                  <a:pt x="4504953" y="1377714"/>
                  <a:pt x="4544589" y="1410074"/>
                </a:cubicBezTo>
                <a:cubicBezTo>
                  <a:pt x="4569695" y="1491470"/>
                  <a:pt x="4577221" y="1596715"/>
                  <a:pt x="4569924" y="1636608"/>
                </a:cubicBezTo>
                <a:cubicBezTo>
                  <a:pt x="4586470" y="1656193"/>
                  <a:pt x="4646212" y="1773992"/>
                  <a:pt x="4679022" y="1838564"/>
                </a:cubicBezTo>
                <a:cubicBezTo>
                  <a:pt x="4661422" y="1915802"/>
                  <a:pt x="4642454" y="2025228"/>
                  <a:pt x="4658146" y="2065516"/>
                </a:cubicBezTo>
                <a:cubicBezTo>
                  <a:pt x="4674482" y="2087450"/>
                  <a:pt x="4696868" y="2227626"/>
                  <a:pt x="4724400" y="2284186"/>
                </a:cubicBezTo>
                <a:cubicBezTo>
                  <a:pt x="4717594" y="2306388"/>
                  <a:pt x="4689149" y="2399813"/>
                  <a:pt x="4658146" y="2502856"/>
                </a:cubicBezTo>
                <a:cubicBezTo>
                  <a:pt x="4656432" y="2527440"/>
                  <a:pt x="4664006" y="2648839"/>
                  <a:pt x="4679022" y="2729808"/>
                </a:cubicBezTo>
                <a:cubicBezTo>
                  <a:pt x="4655231" y="2790216"/>
                  <a:pt x="4592400" y="2910596"/>
                  <a:pt x="4569924" y="2931764"/>
                </a:cubicBezTo>
                <a:cubicBezTo>
                  <a:pt x="4575534" y="3028279"/>
                  <a:pt x="4535562" y="3061585"/>
                  <a:pt x="4544589" y="3158298"/>
                </a:cubicBezTo>
                <a:cubicBezTo>
                  <a:pt x="4518506" y="3180684"/>
                  <a:pt x="4432814" y="3280769"/>
                  <a:pt x="4396848" y="3335820"/>
                </a:cubicBezTo>
                <a:cubicBezTo>
                  <a:pt x="4351504" y="3435647"/>
                  <a:pt x="4345468" y="3531965"/>
                  <a:pt x="4326298" y="3553211"/>
                </a:cubicBezTo>
                <a:cubicBezTo>
                  <a:pt x="4297597" y="3591154"/>
                  <a:pt x="4179513" y="3684191"/>
                  <a:pt x="4145585" y="3699430"/>
                </a:cubicBezTo>
                <a:cubicBezTo>
                  <a:pt x="4093440" y="3763912"/>
                  <a:pt x="4072492" y="3837790"/>
                  <a:pt x="4032528" y="3899349"/>
                </a:cubicBezTo>
                <a:cubicBezTo>
                  <a:pt x="3980463" y="3932965"/>
                  <a:pt x="3847069" y="3997581"/>
                  <a:pt x="3825780" y="4008673"/>
                </a:cubicBezTo>
                <a:cubicBezTo>
                  <a:pt x="3792281" y="4077538"/>
                  <a:pt x="3743044" y="4094003"/>
                  <a:pt x="3674567" y="4183418"/>
                </a:cubicBezTo>
                <a:cubicBezTo>
                  <a:pt x="3575358" y="4194841"/>
                  <a:pt x="3540301" y="4212151"/>
                  <a:pt x="3449751" y="4251638"/>
                </a:cubicBezTo>
                <a:cubicBezTo>
                  <a:pt x="3379953" y="4289783"/>
                  <a:pt x="3311750" y="4341038"/>
                  <a:pt x="3266167" y="4394500"/>
                </a:cubicBezTo>
                <a:cubicBezTo>
                  <a:pt x="3175420" y="4393174"/>
                  <a:pt x="3108401" y="4425754"/>
                  <a:pt x="3031895" y="4418998"/>
                </a:cubicBezTo>
                <a:cubicBezTo>
                  <a:pt x="2940772" y="4473593"/>
                  <a:pt x="2927383" y="4473238"/>
                  <a:pt x="2823042" y="4524493"/>
                </a:cubicBezTo>
                <a:cubicBezTo>
                  <a:pt x="2747309" y="4503783"/>
                  <a:pt x="2612648" y="4497161"/>
                  <a:pt x="2588339" y="4504306"/>
                </a:cubicBezTo>
                <a:cubicBezTo>
                  <a:pt x="2480495" y="4517563"/>
                  <a:pt x="2427001" y="4540162"/>
                  <a:pt x="2362200" y="4568372"/>
                </a:cubicBezTo>
                <a:cubicBezTo>
                  <a:pt x="2314779" y="4562727"/>
                  <a:pt x="2164179" y="4506528"/>
                  <a:pt x="2136061" y="4504306"/>
                </a:cubicBezTo>
                <a:cubicBezTo>
                  <a:pt x="2100697" y="4511652"/>
                  <a:pt x="1953212" y="4535218"/>
                  <a:pt x="1901358" y="4524493"/>
                </a:cubicBezTo>
                <a:cubicBezTo>
                  <a:pt x="1827697" y="4500749"/>
                  <a:pt x="1759739" y="4450429"/>
                  <a:pt x="1692505" y="4418998"/>
                </a:cubicBezTo>
                <a:cubicBezTo>
                  <a:pt x="1628747" y="4424149"/>
                  <a:pt x="1533589" y="4415078"/>
                  <a:pt x="1458233" y="4394500"/>
                </a:cubicBezTo>
                <a:cubicBezTo>
                  <a:pt x="1421497" y="4372644"/>
                  <a:pt x="1300293" y="4293887"/>
                  <a:pt x="1274649" y="4251638"/>
                </a:cubicBezTo>
                <a:cubicBezTo>
                  <a:pt x="1244838" y="4224295"/>
                  <a:pt x="1100481" y="4180560"/>
                  <a:pt x="1049833" y="4183418"/>
                </a:cubicBezTo>
                <a:cubicBezTo>
                  <a:pt x="1006788" y="4125083"/>
                  <a:pt x="978475" y="4085938"/>
                  <a:pt x="898620" y="4008673"/>
                </a:cubicBezTo>
                <a:cubicBezTo>
                  <a:pt x="799506" y="3967767"/>
                  <a:pt x="713735" y="3930472"/>
                  <a:pt x="691872" y="3899349"/>
                </a:cubicBezTo>
                <a:cubicBezTo>
                  <a:pt x="660143" y="3844807"/>
                  <a:pt x="622423" y="3783858"/>
                  <a:pt x="578815" y="3699430"/>
                </a:cubicBezTo>
                <a:cubicBezTo>
                  <a:pt x="511467" y="3632547"/>
                  <a:pt x="433500" y="3590725"/>
                  <a:pt x="398102" y="3553211"/>
                </a:cubicBezTo>
                <a:cubicBezTo>
                  <a:pt x="363001" y="3447611"/>
                  <a:pt x="362869" y="3425519"/>
                  <a:pt x="327552" y="3335820"/>
                </a:cubicBezTo>
                <a:cubicBezTo>
                  <a:pt x="284606" y="3261068"/>
                  <a:pt x="209056" y="3199364"/>
                  <a:pt x="179811" y="3158298"/>
                </a:cubicBezTo>
                <a:cubicBezTo>
                  <a:pt x="165388" y="3132753"/>
                  <a:pt x="173913" y="2974211"/>
                  <a:pt x="154476" y="2931764"/>
                </a:cubicBezTo>
                <a:cubicBezTo>
                  <a:pt x="133342" y="2889835"/>
                  <a:pt x="71173" y="2755506"/>
                  <a:pt x="45378" y="2729808"/>
                </a:cubicBezTo>
                <a:cubicBezTo>
                  <a:pt x="62478" y="2694417"/>
                  <a:pt x="59224" y="2592839"/>
                  <a:pt x="66254" y="2502856"/>
                </a:cubicBezTo>
                <a:cubicBezTo>
                  <a:pt x="46092" y="2473652"/>
                  <a:pt x="12619" y="2335259"/>
                  <a:pt x="0" y="2284186"/>
                </a:cubicBezTo>
                <a:close/>
              </a:path>
              <a:path w="4724400" h="4568372" stroke="0" extrusionOk="0">
                <a:moveTo>
                  <a:pt x="0" y="2284186"/>
                </a:moveTo>
                <a:cubicBezTo>
                  <a:pt x="18877" y="2205727"/>
                  <a:pt x="40457" y="2114941"/>
                  <a:pt x="66254" y="2065516"/>
                </a:cubicBezTo>
                <a:cubicBezTo>
                  <a:pt x="77725" y="1973539"/>
                  <a:pt x="58329" y="1921034"/>
                  <a:pt x="45378" y="1838564"/>
                </a:cubicBezTo>
                <a:cubicBezTo>
                  <a:pt x="104657" y="1768489"/>
                  <a:pt x="142293" y="1698278"/>
                  <a:pt x="154476" y="1636608"/>
                </a:cubicBezTo>
                <a:cubicBezTo>
                  <a:pt x="170184" y="1564006"/>
                  <a:pt x="175510" y="1486866"/>
                  <a:pt x="179811" y="1410074"/>
                </a:cubicBezTo>
                <a:cubicBezTo>
                  <a:pt x="201408" y="1364981"/>
                  <a:pt x="317864" y="1272285"/>
                  <a:pt x="327552" y="1232552"/>
                </a:cubicBezTo>
                <a:cubicBezTo>
                  <a:pt x="353202" y="1165596"/>
                  <a:pt x="365183" y="1092458"/>
                  <a:pt x="398102" y="1015161"/>
                </a:cubicBezTo>
                <a:cubicBezTo>
                  <a:pt x="454544" y="979651"/>
                  <a:pt x="505211" y="939340"/>
                  <a:pt x="578815" y="868942"/>
                </a:cubicBezTo>
                <a:cubicBezTo>
                  <a:pt x="598379" y="804804"/>
                  <a:pt x="654813" y="732923"/>
                  <a:pt x="691872" y="669023"/>
                </a:cubicBezTo>
                <a:cubicBezTo>
                  <a:pt x="772580" y="624785"/>
                  <a:pt x="863667" y="563631"/>
                  <a:pt x="898620" y="559699"/>
                </a:cubicBezTo>
                <a:cubicBezTo>
                  <a:pt x="974975" y="483010"/>
                  <a:pt x="1007374" y="457894"/>
                  <a:pt x="1049833" y="384954"/>
                </a:cubicBezTo>
                <a:cubicBezTo>
                  <a:pt x="1139866" y="372442"/>
                  <a:pt x="1249751" y="331951"/>
                  <a:pt x="1274649" y="316734"/>
                </a:cubicBezTo>
                <a:cubicBezTo>
                  <a:pt x="1371009" y="257844"/>
                  <a:pt x="1416271" y="186294"/>
                  <a:pt x="1458233" y="173872"/>
                </a:cubicBezTo>
                <a:cubicBezTo>
                  <a:pt x="1517360" y="147161"/>
                  <a:pt x="1644844" y="154771"/>
                  <a:pt x="1692505" y="149374"/>
                </a:cubicBezTo>
                <a:cubicBezTo>
                  <a:pt x="1745278" y="144712"/>
                  <a:pt x="1831134" y="56958"/>
                  <a:pt x="1901358" y="43879"/>
                </a:cubicBezTo>
                <a:cubicBezTo>
                  <a:pt x="2010600" y="61473"/>
                  <a:pt x="2031693" y="38106"/>
                  <a:pt x="2136061" y="64066"/>
                </a:cubicBezTo>
                <a:cubicBezTo>
                  <a:pt x="2214996" y="56185"/>
                  <a:pt x="2266907" y="14617"/>
                  <a:pt x="2362200" y="0"/>
                </a:cubicBezTo>
                <a:cubicBezTo>
                  <a:pt x="2400268" y="-4941"/>
                  <a:pt x="2518394" y="50666"/>
                  <a:pt x="2588339" y="64066"/>
                </a:cubicBezTo>
                <a:cubicBezTo>
                  <a:pt x="2677739" y="68788"/>
                  <a:pt x="2779974" y="34598"/>
                  <a:pt x="2823042" y="43879"/>
                </a:cubicBezTo>
                <a:cubicBezTo>
                  <a:pt x="2862343" y="81058"/>
                  <a:pt x="3006673" y="127425"/>
                  <a:pt x="3031895" y="149374"/>
                </a:cubicBezTo>
                <a:cubicBezTo>
                  <a:pt x="3139147" y="180845"/>
                  <a:pt x="3229566" y="186167"/>
                  <a:pt x="3266167" y="173872"/>
                </a:cubicBezTo>
                <a:cubicBezTo>
                  <a:pt x="3307274" y="222444"/>
                  <a:pt x="3403501" y="301434"/>
                  <a:pt x="3449751" y="316734"/>
                </a:cubicBezTo>
                <a:cubicBezTo>
                  <a:pt x="3509649" y="355217"/>
                  <a:pt x="3650217" y="372235"/>
                  <a:pt x="3674567" y="384954"/>
                </a:cubicBezTo>
                <a:cubicBezTo>
                  <a:pt x="3707688" y="437881"/>
                  <a:pt x="3769561" y="519062"/>
                  <a:pt x="3825780" y="559699"/>
                </a:cubicBezTo>
                <a:cubicBezTo>
                  <a:pt x="3922259" y="595430"/>
                  <a:pt x="3937675" y="640531"/>
                  <a:pt x="4032528" y="669023"/>
                </a:cubicBezTo>
                <a:cubicBezTo>
                  <a:pt x="4074459" y="738803"/>
                  <a:pt x="4140035" y="830528"/>
                  <a:pt x="4145585" y="868942"/>
                </a:cubicBezTo>
                <a:cubicBezTo>
                  <a:pt x="4216670" y="947013"/>
                  <a:pt x="4276816" y="973590"/>
                  <a:pt x="4326298" y="1015161"/>
                </a:cubicBezTo>
                <a:cubicBezTo>
                  <a:pt x="4338026" y="1092257"/>
                  <a:pt x="4372080" y="1206700"/>
                  <a:pt x="4396848" y="1232552"/>
                </a:cubicBezTo>
                <a:cubicBezTo>
                  <a:pt x="4453112" y="1304105"/>
                  <a:pt x="4528966" y="1381401"/>
                  <a:pt x="4544589" y="1410074"/>
                </a:cubicBezTo>
                <a:cubicBezTo>
                  <a:pt x="4566662" y="1499198"/>
                  <a:pt x="4546677" y="1577601"/>
                  <a:pt x="4569924" y="1636608"/>
                </a:cubicBezTo>
                <a:cubicBezTo>
                  <a:pt x="4606954" y="1699885"/>
                  <a:pt x="4630216" y="1768279"/>
                  <a:pt x="4679022" y="1838564"/>
                </a:cubicBezTo>
                <a:cubicBezTo>
                  <a:pt x="4654842" y="1942618"/>
                  <a:pt x="4667256" y="1981321"/>
                  <a:pt x="4658146" y="2065516"/>
                </a:cubicBezTo>
                <a:cubicBezTo>
                  <a:pt x="4674045" y="2109460"/>
                  <a:pt x="4712989" y="2253883"/>
                  <a:pt x="4724400" y="2284186"/>
                </a:cubicBezTo>
                <a:cubicBezTo>
                  <a:pt x="4719684" y="2361042"/>
                  <a:pt x="4669113" y="2455281"/>
                  <a:pt x="4658146" y="2502856"/>
                </a:cubicBezTo>
                <a:cubicBezTo>
                  <a:pt x="4665035" y="2574733"/>
                  <a:pt x="4670152" y="2699381"/>
                  <a:pt x="4679022" y="2729808"/>
                </a:cubicBezTo>
                <a:cubicBezTo>
                  <a:pt x="4640153" y="2819829"/>
                  <a:pt x="4576965" y="2882797"/>
                  <a:pt x="4569924" y="2931764"/>
                </a:cubicBezTo>
                <a:cubicBezTo>
                  <a:pt x="4574163" y="3016116"/>
                  <a:pt x="4535258" y="3072356"/>
                  <a:pt x="4544589" y="3158298"/>
                </a:cubicBezTo>
                <a:cubicBezTo>
                  <a:pt x="4512884" y="3203145"/>
                  <a:pt x="4475840" y="3260823"/>
                  <a:pt x="4396848" y="3335820"/>
                </a:cubicBezTo>
                <a:cubicBezTo>
                  <a:pt x="4395374" y="3363366"/>
                  <a:pt x="4335376" y="3491425"/>
                  <a:pt x="4326298" y="3553211"/>
                </a:cubicBezTo>
                <a:cubicBezTo>
                  <a:pt x="4287364" y="3609038"/>
                  <a:pt x="4174236" y="3659741"/>
                  <a:pt x="4145585" y="3699430"/>
                </a:cubicBezTo>
                <a:cubicBezTo>
                  <a:pt x="4099068" y="3791584"/>
                  <a:pt x="4070422" y="3846966"/>
                  <a:pt x="4032528" y="3899349"/>
                </a:cubicBezTo>
                <a:cubicBezTo>
                  <a:pt x="3949555" y="3930683"/>
                  <a:pt x="3913600" y="3961393"/>
                  <a:pt x="3825780" y="4008673"/>
                </a:cubicBezTo>
                <a:cubicBezTo>
                  <a:pt x="3757632" y="4055695"/>
                  <a:pt x="3692551" y="4135222"/>
                  <a:pt x="3674567" y="4183418"/>
                </a:cubicBezTo>
                <a:cubicBezTo>
                  <a:pt x="3629512" y="4213626"/>
                  <a:pt x="3520577" y="4235968"/>
                  <a:pt x="3449751" y="4251638"/>
                </a:cubicBezTo>
                <a:cubicBezTo>
                  <a:pt x="3395595" y="4270464"/>
                  <a:pt x="3324353" y="4346295"/>
                  <a:pt x="3266167" y="4394500"/>
                </a:cubicBezTo>
                <a:cubicBezTo>
                  <a:pt x="3227691" y="4418790"/>
                  <a:pt x="3109343" y="4394609"/>
                  <a:pt x="3031895" y="4418998"/>
                </a:cubicBezTo>
                <a:cubicBezTo>
                  <a:pt x="2942619" y="4482835"/>
                  <a:pt x="2856125" y="4489767"/>
                  <a:pt x="2823042" y="4524493"/>
                </a:cubicBezTo>
                <a:cubicBezTo>
                  <a:pt x="2734643" y="4498376"/>
                  <a:pt x="2684800" y="4491847"/>
                  <a:pt x="2588339" y="4504306"/>
                </a:cubicBezTo>
                <a:cubicBezTo>
                  <a:pt x="2488447" y="4535512"/>
                  <a:pt x="2464957" y="4559953"/>
                  <a:pt x="2362200" y="4568372"/>
                </a:cubicBezTo>
                <a:cubicBezTo>
                  <a:pt x="2255009" y="4530512"/>
                  <a:pt x="2249679" y="4526652"/>
                  <a:pt x="2136061" y="4504306"/>
                </a:cubicBezTo>
                <a:cubicBezTo>
                  <a:pt x="2084949" y="4493333"/>
                  <a:pt x="1931897" y="4507738"/>
                  <a:pt x="1901358" y="4524493"/>
                </a:cubicBezTo>
                <a:cubicBezTo>
                  <a:pt x="1816448" y="4470156"/>
                  <a:pt x="1736345" y="4446020"/>
                  <a:pt x="1692505" y="4418998"/>
                </a:cubicBezTo>
                <a:cubicBezTo>
                  <a:pt x="1603483" y="4426441"/>
                  <a:pt x="1507576" y="4388742"/>
                  <a:pt x="1458233" y="4394500"/>
                </a:cubicBezTo>
                <a:cubicBezTo>
                  <a:pt x="1387447" y="4356718"/>
                  <a:pt x="1321770" y="4283645"/>
                  <a:pt x="1274649" y="4251638"/>
                </a:cubicBezTo>
                <a:cubicBezTo>
                  <a:pt x="1212897" y="4221029"/>
                  <a:pt x="1119643" y="4220209"/>
                  <a:pt x="1049833" y="4183418"/>
                </a:cubicBezTo>
                <a:cubicBezTo>
                  <a:pt x="1008342" y="4163937"/>
                  <a:pt x="959694" y="4048502"/>
                  <a:pt x="898620" y="4008673"/>
                </a:cubicBezTo>
                <a:cubicBezTo>
                  <a:pt x="809706" y="3979738"/>
                  <a:pt x="778269" y="3922314"/>
                  <a:pt x="691872" y="3899349"/>
                </a:cubicBezTo>
                <a:cubicBezTo>
                  <a:pt x="653404" y="3834139"/>
                  <a:pt x="603064" y="3779569"/>
                  <a:pt x="578815" y="3699430"/>
                </a:cubicBezTo>
                <a:cubicBezTo>
                  <a:pt x="523488" y="3649970"/>
                  <a:pt x="482170" y="3621901"/>
                  <a:pt x="398102" y="3553211"/>
                </a:cubicBezTo>
                <a:cubicBezTo>
                  <a:pt x="382544" y="3486645"/>
                  <a:pt x="336122" y="3359769"/>
                  <a:pt x="327552" y="3335820"/>
                </a:cubicBezTo>
                <a:cubicBezTo>
                  <a:pt x="260478" y="3270835"/>
                  <a:pt x="255987" y="3223302"/>
                  <a:pt x="179811" y="3158298"/>
                </a:cubicBezTo>
                <a:cubicBezTo>
                  <a:pt x="186905" y="3112571"/>
                  <a:pt x="163998" y="3024635"/>
                  <a:pt x="154476" y="2931764"/>
                </a:cubicBezTo>
                <a:cubicBezTo>
                  <a:pt x="119352" y="2880485"/>
                  <a:pt x="102126" y="2823108"/>
                  <a:pt x="45378" y="2729808"/>
                </a:cubicBezTo>
                <a:cubicBezTo>
                  <a:pt x="48846" y="2637331"/>
                  <a:pt x="56576" y="2561997"/>
                  <a:pt x="66254" y="2502856"/>
                </a:cubicBezTo>
                <a:cubicBezTo>
                  <a:pt x="42110" y="2441689"/>
                  <a:pt x="-8227" y="2312976"/>
                  <a:pt x="0" y="2284186"/>
                </a:cubicBezTo>
                <a:close/>
              </a:path>
            </a:pathLst>
          </a:custGeom>
          <a:solidFill>
            <a:schemeClr val="bg1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2842947355">
                  <a:prstGeom prst="star32">
                    <a:avLst>
                      <a:gd name="adj" fmla="val 48833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C763D34-E434-42F8-B9FC-2DB0D58A875C}"/>
              </a:ext>
            </a:extLst>
          </p:cNvPr>
          <p:cNvSpPr txBox="1">
            <a:spLocks/>
          </p:cNvSpPr>
          <p:nvPr/>
        </p:nvSpPr>
        <p:spPr>
          <a:xfrm>
            <a:off x="4072782" y="2382833"/>
            <a:ext cx="4260192" cy="6606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T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Group composed by</a:t>
            </a:r>
            <a:endParaRPr lang="en-IT" dirty="0">
              <a:solidFill>
                <a:srgbClr val="92D050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6AA10D31-3170-42C2-BD5E-0367D73D6983}"/>
              </a:ext>
            </a:extLst>
          </p:cNvPr>
          <p:cNvSpPr txBox="1"/>
          <p:nvPr/>
        </p:nvSpPr>
        <p:spPr>
          <a:xfrm>
            <a:off x="4913780" y="3043512"/>
            <a:ext cx="2364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merican Typewriter" panose="02090604020004020304" pitchFamily="18" charset="77"/>
              </a:rPr>
              <a:t>Matteo Canale</a:t>
            </a:r>
          </a:p>
          <a:p>
            <a:pPr algn="ctr"/>
            <a:r>
              <a:rPr lang="it-IT" dirty="0">
                <a:latin typeface="American Typewriter" panose="02090604020004020304" pitchFamily="18" charset="77"/>
              </a:rPr>
              <a:t>Gabriele </a:t>
            </a:r>
            <a:r>
              <a:rPr lang="it-IT" dirty="0" err="1">
                <a:latin typeface="American Typewriter" panose="02090604020004020304" pitchFamily="18" charset="77"/>
              </a:rPr>
              <a:t>Sartor</a:t>
            </a:r>
            <a:endParaRPr lang="it-IT" dirty="0">
              <a:latin typeface="American Typewriter" panose="02090604020004020304" pitchFamily="18" charset="77"/>
            </a:endParaRPr>
          </a:p>
          <a:p>
            <a:pPr algn="ctr"/>
            <a:r>
              <a:rPr lang="it-IT" dirty="0">
                <a:latin typeface="American Typewriter" panose="02090604020004020304" pitchFamily="18" charset="77"/>
              </a:rPr>
              <a:t>Matteo Gatto</a:t>
            </a:r>
          </a:p>
          <a:p>
            <a:pPr algn="ctr"/>
            <a:r>
              <a:rPr lang="it-IT" dirty="0">
                <a:latin typeface="American Typewriter" panose="02090604020004020304" pitchFamily="18" charset="77"/>
              </a:rPr>
              <a:t>Federico </a:t>
            </a:r>
            <a:r>
              <a:rPr lang="it-IT" dirty="0" err="1">
                <a:latin typeface="American Typewriter" panose="02090604020004020304" pitchFamily="18" charset="77"/>
              </a:rPr>
              <a:t>Pomè</a:t>
            </a:r>
            <a:endParaRPr lang="it-IT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918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6D05E79-F52A-4A7C-B713-D05ED8E4D3BD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PREPROCESSING AND UNIVARIATE ANALYSIS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7057DBC-BF68-453F-9717-E1548BB93433}"/>
              </a:ext>
            </a:extLst>
          </p:cNvPr>
          <p:cNvSpPr txBox="1"/>
          <p:nvPr/>
        </p:nvSpPr>
        <p:spPr>
          <a:xfrm>
            <a:off x="6524173" y="1377717"/>
            <a:ext cx="4586513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T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Read</a:t>
            </a:r>
            <a:r>
              <a:rPr kumimoji="0" lang="en-IT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.csv</a:t>
            </a:r>
            <a:endParaRPr kumimoji="0" lang="it-IT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Detecting</a:t>
            </a:r>
            <a:r>
              <a:rPr kumimoji="0" lang="it-IT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outliers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Detecting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b="1" dirty="0"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subsets</a:t>
            </a: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Var</a:t>
            </a:r>
            <a:r>
              <a:rPr lang="it-IT" sz="2400" dirty="0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b="1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distribution</a:t>
            </a:r>
            <a:endParaRPr lang="it-IT" sz="2400" b="1" dirty="0">
              <a:solidFill>
                <a:prstClr val="black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Eras</a:t>
            </a:r>
            <a:r>
              <a:rPr kumimoji="0" lang="it-IT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t-IT" sz="2400" dirty="0" err="1">
                <a:solidFill>
                  <a:prstClr val="black"/>
                </a:solidFill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definition</a:t>
            </a:r>
            <a:endParaRPr lang="it-IT" sz="2400" dirty="0">
              <a:solidFill>
                <a:prstClr val="black"/>
              </a:solidFill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marR="0" lvl="0" indent="-457200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Shape</a:t>
            </a:r>
            <a:r>
              <a:rPr kumimoji="0" lang="it-IT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Analysis</a:t>
            </a:r>
            <a:endParaRPr kumimoji="0" lang="en-IT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050" name="Picture 2" descr="What is Univariate, Bivariate and Multivariate analysis? – HotCubator |  Learn| Grow| Catalyse">
            <a:extLst>
              <a:ext uri="{FF2B5EF4-FFF2-40B4-BE49-F238E27FC236}">
                <a16:creationId xmlns:a16="http://schemas.microsoft.com/office/drawing/2014/main" id="{E1F685E5-1ABC-4FC4-9024-0256B3831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3"/>
          <a:stretch/>
        </p:blipFill>
        <p:spPr bwMode="auto">
          <a:xfrm>
            <a:off x="551358" y="1812012"/>
            <a:ext cx="4667063" cy="323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ettangolo 56">
            <a:extLst>
              <a:ext uri="{FF2B5EF4-FFF2-40B4-BE49-F238E27FC236}">
                <a16:creationId xmlns:a16="http://schemas.microsoft.com/office/drawing/2014/main" id="{34C300F3-5D90-48A0-A297-33359FB164EC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0640BFA-B2A1-417E-9470-F038CEB857C4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889B0A2F-D524-4850-A659-67E7D0D4120A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1EA8FDCE-CB67-499B-A205-E506DF34C3C0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5812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">
            <a:extLst>
              <a:ext uri="{FF2B5EF4-FFF2-40B4-BE49-F238E27FC236}">
                <a16:creationId xmlns:a16="http://schemas.microsoft.com/office/drawing/2014/main" id="{59512340-F0A0-4A20-BB74-EC8ABC890BAC}"/>
              </a:ext>
            </a:extLst>
          </p:cNvPr>
          <p:cNvSpPr txBox="1"/>
          <p:nvPr/>
        </p:nvSpPr>
        <p:spPr>
          <a:xfrm>
            <a:off x="305601" y="1399714"/>
            <a:ext cx="4318165" cy="1164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800"/>
              </a:spcAft>
            </a:pPr>
            <a:r>
              <a:rPr lang="it-IT" dirty="0">
                <a:latin typeface="American Typewriter" panose="02090604020004020304"/>
              </a:rPr>
              <a:t>T</a:t>
            </a:r>
            <a:r>
              <a:rPr lang="en-IT" dirty="0">
                <a:latin typeface="American Typewriter" panose="02090604020004020304"/>
              </a:rPr>
              <a:t>a</a:t>
            </a:r>
            <a:r>
              <a:rPr lang="it-IT" dirty="0" err="1">
                <a:latin typeface="American Typewriter" panose="02090604020004020304"/>
              </a:rPr>
              <a:t>ke</a:t>
            </a:r>
            <a:r>
              <a:rPr lang="it-IT" dirty="0">
                <a:latin typeface="American Typewriter" panose="02090604020004020304"/>
              </a:rPr>
              <a:t> a</a:t>
            </a:r>
            <a:r>
              <a:rPr lang="en-IT" dirty="0">
                <a:latin typeface="American Typewriter" panose="02090604020004020304"/>
              </a:rPr>
              <a:t> look at the data!</a:t>
            </a:r>
          </a:p>
          <a:p>
            <a:pPr lvl="1">
              <a:lnSpc>
                <a:spcPct val="150000"/>
              </a:lnSpc>
            </a:pPr>
            <a:r>
              <a:rPr lang="en-IT" b="1" dirty="0">
                <a:latin typeface="American Typewriter" panose="02090604020004020304"/>
              </a:rPr>
              <a:t>Max </a:t>
            </a:r>
            <a:r>
              <a:rPr lang="it-IT" b="1" dirty="0">
                <a:latin typeface="American Typewriter" panose="02090604020004020304"/>
              </a:rPr>
              <a:t>duration</a:t>
            </a:r>
            <a:r>
              <a:rPr lang="en-IT" b="1" dirty="0">
                <a:latin typeface="American Typewriter" panose="02090604020004020304"/>
              </a:rPr>
              <a:t> </a:t>
            </a:r>
            <a:r>
              <a:rPr lang="en-IT" dirty="0">
                <a:latin typeface="American Typewriter" panose="02090604020004020304"/>
              </a:rPr>
              <a:t>= 1h 30 min</a:t>
            </a:r>
          </a:p>
          <a:p>
            <a:pPr lvl="1"/>
            <a:r>
              <a:rPr lang="en-IT" b="1" dirty="0">
                <a:latin typeface="American Typewriter" panose="02090604020004020304"/>
              </a:rPr>
              <a:t>Min </a:t>
            </a:r>
            <a:r>
              <a:rPr lang="it-IT" b="1" dirty="0">
                <a:latin typeface="American Typewriter" panose="02090604020004020304"/>
              </a:rPr>
              <a:t>duration</a:t>
            </a:r>
            <a:r>
              <a:rPr lang="en-IT" b="1" dirty="0">
                <a:latin typeface="American Typewriter" panose="02090604020004020304"/>
              </a:rPr>
              <a:t> </a:t>
            </a:r>
            <a:r>
              <a:rPr lang="en-IT" dirty="0">
                <a:latin typeface="American Typewriter" panose="02090604020004020304"/>
              </a:rPr>
              <a:t>=  5 sec</a:t>
            </a:r>
          </a:p>
        </p:txBody>
      </p:sp>
      <p:pic>
        <p:nvPicPr>
          <p:cNvPr id="10" name="Picture 19">
            <a:extLst>
              <a:ext uri="{FF2B5EF4-FFF2-40B4-BE49-F238E27FC236}">
                <a16:creationId xmlns:a16="http://schemas.microsoft.com/office/drawing/2014/main" id="{91D7683F-8311-40FC-BD5E-8E6925A3F6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86" b="41267"/>
          <a:stretch/>
        </p:blipFill>
        <p:spPr>
          <a:xfrm>
            <a:off x="6237440" y="1458470"/>
            <a:ext cx="5319369" cy="276598"/>
          </a:xfrm>
          <a:prstGeom prst="rect">
            <a:avLst/>
          </a:prstGeom>
        </p:spPr>
      </p:pic>
      <p:sp>
        <p:nvSpPr>
          <p:cNvPr id="12" name="TextBox 7">
            <a:extLst>
              <a:ext uri="{FF2B5EF4-FFF2-40B4-BE49-F238E27FC236}">
                <a16:creationId xmlns:a16="http://schemas.microsoft.com/office/drawing/2014/main" id="{B76CA68A-9499-4A18-9783-ED62B1C1F852}"/>
              </a:ext>
            </a:extLst>
          </p:cNvPr>
          <p:cNvSpPr txBox="1"/>
          <p:nvPr/>
        </p:nvSpPr>
        <p:spPr>
          <a:xfrm>
            <a:off x="599525" y="5575460"/>
            <a:ext cx="4986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</a:rPr>
              <a:t>Symmetrical cutting</a:t>
            </a:r>
            <a:r>
              <a:rPr lang="en-GB" dirty="0">
                <a:latin typeface="American Typewriter" panose="02090604020004020304"/>
              </a:rPr>
              <a:t> (± 1.5*IQR) won’t work! </a:t>
            </a:r>
            <a:endParaRPr lang="en-IT" dirty="0">
              <a:latin typeface="American Typewriter" panose="02090604020004020304"/>
            </a:endParaRPr>
          </a:p>
        </p:txBody>
      </p:sp>
      <p:pic>
        <p:nvPicPr>
          <p:cNvPr id="13" name="Do not cut!">
            <a:extLst>
              <a:ext uri="{FF2B5EF4-FFF2-40B4-BE49-F238E27FC236}">
                <a16:creationId xmlns:a16="http://schemas.microsoft.com/office/drawing/2014/main" id="{9E9FE208-1AEF-45A8-8943-9AF5306807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760"/>
          <a:stretch/>
        </p:blipFill>
        <p:spPr>
          <a:xfrm>
            <a:off x="2228913" y="4018268"/>
            <a:ext cx="1285181" cy="1435100"/>
          </a:xfrm>
          <a:prstGeom prst="rect">
            <a:avLst/>
          </a:prstGeom>
        </p:spPr>
      </p:pic>
      <p:sp>
        <p:nvSpPr>
          <p:cNvPr id="14" name="TextBox 17">
            <a:extLst>
              <a:ext uri="{FF2B5EF4-FFF2-40B4-BE49-F238E27FC236}">
                <a16:creationId xmlns:a16="http://schemas.microsoft.com/office/drawing/2014/main" id="{C166EE48-3748-4E2F-8C49-9926ADD7BA66}"/>
              </a:ext>
            </a:extLst>
          </p:cNvPr>
          <p:cNvSpPr txBox="1"/>
          <p:nvPr/>
        </p:nvSpPr>
        <p:spPr>
          <a:xfrm>
            <a:off x="6903869" y="1911389"/>
            <a:ext cx="3986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dirty="0">
                <a:latin typeface="American Typewriter" panose="02090604020004020304"/>
              </a:rPr>
              <a:t>Part </a:t>
            </a:r>
            <a:r>
              <a:rPr lang="it-IT" dirty="0">
                <a:latin typeface="American Typewriter" panose="02090604020004020304"/>
              </a:rPr>
              <a:t>of </a:t>
            </a:r>
            <a:r>
              <a:rPr lang="it-IT" dirty="0" err="1">
                <a:latin typeface="American Typewriter" panose="02090604020004020304"/>
              </a:rPr>
              <a:t>it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could</a:t>
            </a:r>
            <a:r>
              <a:rPr lang="it-IT" dirty="0">
                <a:latin typeface="American Typewriter" panose="02090604020004020304"/>
              </a:rPr>
              <a:t> be </a:t>
            </a:r>
            <a:r>
              <a:rPr lang="it-IT" b="1" dirty="0" err="1">
                <a:latin typeface="American Typewriter" panose="02090604020004020304"/>
              </a:rPr>
              <a:t>useless</a:t>
            </a:r>
            <a:r>
              <a:rPr lang="it-IT" dirty="0">
                <a:latin typeface="American Typewriter" panose="02090604020004020304"/>
              </a:rPr>
              <a:t> or </a:t>
            </a:r>
            <a:r>
              <a:rPr lang="it-IT" dirty="0" err="1">
                <a:latin typeface="American Typewriter" panose="02090604020004020304"/>
              </a:rPr>
              <a:t>even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 err="1">
                <a:latin typeface="American Typewriter" panose="02090604020004020304"/>
              </a:rPr>
              <a:t>misleading</a:t>
            </a:r>
            <a:r>
              <a:rPr lang="it-IT" b="1" dirty="0">
                <a:latin typeface="American Typewriter" panose="02090604020004020304"/>
              </a:rPr>
              <a:t>!</a:t>
            </a:r>
            <a:endParaRPr lang="en-IT" b="1" dirty="0">
              <a:latin typeface="American Typewriter" panose="02090604020004020304"/>
            </a:endParaRPr>
          </a:p>
        </p:txBody>
      </p:sp>
      <p:pic>
        <p:nvPicPr>
          <p:cNvPr id="17" name="Picture 15">
            <a:extLst>
              <a:ext uri="{FF2B5EF4-FFF2-40B4-BE49-F238E27FC236}">
                <a16:creationId xmlns:a16="http://schemas.microsoft.com/office/drawing/2014/main" id="{C67F4E72-CDBD-405D-BD1C-5655D9464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325" y="4063452"/>
            <a:ext cx="5168900" cy="1435100"/>
          </a:xfrm>
          <a:prstGeom prst="rect">
            <a:avLst/>
          </a:prstGeom>
        </p:spPr>
      </p:pic>
      <p:sp>
        <p:nvSpPr>
          <p:cNvPr id="18" name="TextBox 16">
            <a:extLst>
              <a:ext uri="{FF2B5EF4-FFF2-40B4-BE49-F238E27FC236}">
                <a16:creationId xmlns:a16="http://schemas.microsoft.com/office/drawing/2014/main" id="{998EC773-6E55-490D-97BB-B6B1E6FB274A}"/>
              </a:ext>
            </a:extLst>
          </p:cNvPr>
          <p:cNvSpPr txBox="1"/>
          <p:nvPr/>
        </p:nvSpPr>
        <p:spPr>
          <a:xfrm>
            <a:off x="6727647" y="5575460"/>
            <a:ext cx="4370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</a:rPr>
              <a:t>Asymmetrical</a:t>
            </a:r>
            <a:r>
              <a:rPr lang="en-GB" dirty="0">
                <a:latin typeface="American Typewriter" panose="02090604020004020304"/>
              </a:rPr>
              <a:t> </a:t>
            </a:r>
            <a:r>
              <a:rPr lang="en-GB" b="1" dirty="0">
                <a:latin typeface="American Typewriter" panose="02090604020004020304"/>
              </a:rPr>
              <a:t>cutting</a:t>
            </a:r>
            <a:r>
              <a:rPr lang="en-GB" dirty="0">
                <a:latin typeface="American Typewriter" panose="02090604020004020304"/>
              </a:rPr>
              <a:t> (+ 6*IQR) seems good!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74866958-CB2F-4073-966E-B3370C14AC15}"/>
              </a:ext>
            </a:extLst>
          </p:cNvPr>
          <p:cNvSpPr/>
          <p:nvPr/>
        </p:nvSpPr>
        <p:spPr>
          <a:xfrm>
            <a:off x="210457" y="1248229"/>
            <a:ext cx="11675942" cy="1435100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017E34BC-6D21-41F8-B4BE-8F2999AAC7D4}"/>
              </a:ext>
            </a:extLst>
          </p:cNvPr>
          <p:cNvSpPr txBox="1"/>
          <p:nvPr/>
        </p:nvSpPr>
        <p:spPr>
          <a:xfrm>
            <a:off x="4675233" y="2882802"/>
            <a:ext cx="2841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US" dirty="0">
                <a:latin typeface="American Typewriter" panose="02090604020004020304"/>
              </a:rPr>
              <a:t>What do we </a:t>
            </a:r>
            <a:r>
              <a:rPr lang="en-US" b="1" dirty="0">
                <a:latin typeface="American Typewriter" panose="02090604020004020304"/>
              </a:rPr>
              <a:t>leave </a:t>
            </a:r>
            <a:r>
              <a:rPr lang="en-US" dirty="0">
                <a:latin typeface="American Typewriter" panose="02090604020004020304"/>
              </a:rPr>
              <a:t>behind?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0AAB457-1FC9-4E09-8D11-DE904C1CCA5B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en-US" sz="1800" b="1" i="0" u="none" strike="noStrike" kern="1200" cap="all" spc="400" normalizeH="0" baseline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Detecting outliers (1/2)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0D8015D0-FDF6-4D82-9840-552992E33C43}"/>
              </a:ext>
            </a:extLst>
          </p:cNvPr>
          <p:cNvSpPr/>
          <p:nvPr/>
        </p:nvSpPr>
        <p:spPr>
          <a:xfrm>
            <a:off x="0" y="-57150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17167E17-8B45-4011-9381-6D0D2BE2F2BB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AEDA84DF-9497-46FC-A1EC-6F793BFFBFDD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32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magine 26">
            <a:extLst>
              <a:ext uri="{FF2B5EF4-FFF2-40B4-BE49-F238E27FC236}">
                <a16:creationId xmlns:a16="http://schemas.microsoft.com/office/drawing/2014/main" id="{D83FE55D-E494-48F9-A4C7-A4D1E4904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22" y="2444887"/>
            <a:ext cx="5918047" cy="3786250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AAF64B78-2D11-44AD-9749-5C581A889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555" y="2388144"/>
            <a:ext cx="5817633" cy="3790797"/>
          </a:xfrm>
          <a:prstGeom prst="rect">
            <a:avLst/>
          </a:prstGeom>
        </p:spPr>
      </p:pic>
      <p:sp>
        <p:nvSpPr>
          <p:cNvPr id="15" name="Symm Text">
            <a:extLst>
              <a:ext uri="{FF2B5EF4-FFF2-40B4-BE49-F238E27FC236}">
                <a16:creationId xmlns:a16="http://schemas.microsoft.com/office/drawing/2014/main" id="{0452C1A9-10DB-4BEF-8BB6-CF4EF71A24B6}"/>
              </a:ext>
            </a:extLst>
          </p:cNvPr>
          <p:cNvSpPr txBox="1"/>
          <p:nvPr/>
        </p:nvSpPr>
        <p:spPr>
          <a:xfrm>
            <a:off x="1720701" y="1880158"/>
            <a:ext cx="3137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Symmetrical 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cutting</a:t>
            </a:r>
            <a:endParaRPr lang="en-IT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pic>
        <p:nvPicPr>
          <p:cNvPr id="1044" name="Freddy Mercury Sketch" descr="Richmond Illustration Inc.">
            <a:extLst>
              <a:ext uri="{FF2B5EF4-FFF2-40B4-BE49-F238E27FC236}">
                <a16:creationId xmlns:a16="http://schemas.microsoft.com/office/drawing/2014/main" id="{9DDF4B9C-801A-45BB-8519-2D822451C7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46"/>
          <a:stretch/>
        </p:blipFill>
        <p:spPr bwMode="auto">
          <a:xfrm>
            <a:off x="7579841" y="1741504"/>
            <a:ext cx="2803645" cy="381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Popularity Var">
            <a:extLst>
              <a:ext uri="{FF2B5EF4-FFF2-40B4-BE49-F238E27FC236}">
                <a16:creationId xmlns:a16="http://schemas.microsoft.com/office/drawing/2014/main" id="{32D8C8D9-D9F1-4DA9-9D77-552DEF4BAF94}"/>
              </a:ext>
            </a:extLst>
          </p:cNvPr>
          <p:cNvSpPr txBox="1"/>
          <p:nvPr/>
        </p:nvSpPr>
        <p:spPr>
          <a:xfrm>
            <a:off x="3001552" y="1180004"/>
            <a:ext cx="6165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An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Example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: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Popularity</a:t>
            </a:r>
            <a:endParaRPr lang="it-IT" dirty="0"/>
          </a:p>
        </p:txBody>
      </p:sp>
      <p:sp>
        <p:nvSpPr>
          <p:cNvPr id="16" name="Asymm Text">
            <a:extLst>
              <a:ext uri="{FF2B5EF4-FFF2-40B4-BE49-F238E27FC236}">
                <a16:creationId xmlns:a16="http://schemas.microsoft.com/office/drawing/2014/main" id="{14629171-569F-4956-9BF3-DC656FEFCA3F}"/>
              </a:ext>
            </a:extLst>
          </p:cNvPr>
          <p:cNvSpPr txBox="1"/>
          <p:nvPr/>
        </p:nvSpPr>
        <p:spPr>
          <a:xfrm>
            <a:off x="8223232" y="1880158"/>
            <a:ext cx="311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Asymmetrical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 cutting</a:t>
            </a:r>
            <a:endParaRPr lang="en-IT" b="1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pic>
        <p:nvPicPr>
          <p:cNvPr id="10" name="Ovale Spotify">
            <a:extLst>
              <a:ext uri="{FF2B5EF4-FFF2-40B4-BE49-F238E27FC236}">
                <a16:creationId xmlns:a16="http://schemas.microsoft.com/office/drawing/2014/main" id="{C93CA0DD-99A0-4EE3-8323-4438149612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2005" y="1680584"/>
            <a:ext cx="3438442" cy="3792041"/>
          </a:xfrm>
          <a:prstGeom prst="rect">
            <a:avLst/>
          </a:prstGeom>
        </p:spPr>
      </p:pic>
      <p:sp>
        <p:nvSpPr>
          <p:cNvPr id="22" name="Popularity Explained">
            <a:extLst>
              <a:ext uri="{FF2B5EF4-FFF2-40B4-BE49-F238E27FC236}">
                <a16:creationId xmlns:a16="http://schemas.microsoft.com/office/drawing/2014/main" id="{A355A9BA-E0D4-4634-8336-53A3C0FB50FB}"/>
              </a:ext>
            </a:extLst>
          </p:cNvPr>
          <p:cNvSpPr txBox="1"/>
          <p:nvPr/>
        </p:nvSpPr>
        <p:spPr>
          <a:xfrm>
            <a:off x="2865272" y="2961929"/>
            <a:ext cx="290500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merican Typewriter" panose="02090604020004020304"/>
              </a:rPr>
              <a:t>An algorithm based on the </a:t>
            </a:r>
            <a:r>
              <a:rPr lang="en-US" b="1" dirty="0">
                <a:solidFill>
                  <a:schemeClr val="tx1"/>
                </a:solidFill>
                <a:latin typeface="American Typewriter" panose="02090604020004020304"/>
              </a:rPr>
              <a:t>total number of plays </a:t>
            </a:r>
            <a:r>
              <a:rPr lang="en-US" dirty="0">
                <a:solidFill>
                  <a:schemeClr val="tx1"/>
                </a:solidFill>
                <a:latin typeface="American Typewriter" panose="02090604020004020304"/>
              </a:rPr>
              <a:t>the track has had and </a:t>
            </a:r>
            <a:r>
              <a:rPr lang="en-US" b="1" dirty="0">
                <a:solidFill>
                  <a:schemeClr val="tx1"/>
                </a:solidFill>
                <a:latin typeface="American Typewriter" panose="02090604020004020304"/>
              </a:rPr>
              <a:t>how recent those plays are</a:t>
            </a:r>
          </a:p>
          <a:p>
            <a:pPr algn="ctr"/>
            <a:r>
              <a:rPr lang="it-IT" dirty="0">
                <a:solidFill>
                  <a:schemeClr val="tx1"/>
                </a:solidFill>
                <a:latin typeface="American Typewriter" panose="02090604020004020304"/>
              </a:rPr>
              <a:t>(Ranges from 0 to 100)</a:t>
            </a:r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18BCBB9-5D23-4710-A4DD-20F97EC6C44E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en-US" sz="1800" b="1" i="0" u="none" strike="noStrike" kern="1200" cap="all" spc="400" normalizeH="0" baseline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Detecting outliers (2/2)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35B69E91-1CB3-42A6-9808-AC5D95D59AAE}"/>
              </a:ext>
            </a:extLst>
          </p:cNvPr>
          <p:cNvSpPr/>
          <p:nvPr/>
        </p:nvSpPr>
        <p:spPr>
          <a:xfrm>
            <a:off x="0" y="-57150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6A669566-8C3E-464B-A277-ACA619424E3F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C0CA14C2-362D-40C7-B96B-EF6069AAA96E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17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22" grpId="0"/>
      <p:bldP spid="2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BPM" descr="Drawing Heart Beat | Max Installer">
            <a:extLst>
              <a:ext uri="{FF2B5EF4-FFF2-40B4-BE49-F238E27FC236}">
                <a16:creationId xmlns:a16="http://schemas.microsoft.com/office/drawing/2014/main" id="{017A4020-EE13-4FBD-B69F-C23F04B29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02"/>
          <a:stretch/>
        </p:blipFill>
        <p:spPr bwMode="auto">
          <a:xfrm>
            <a:off x="2331441" y="2146625"/>
            <a:ext cx="1390266" cy="122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Metronomo">
            <a:extLst>
              <a:ext uri="{FF2B5EF4-FFF2-40B4-BE49-F238E27FC236}">
                <a16:creationId xmlns:a16="http://schemas.microsoft.com/office/drawing/2014/main" id="{1E66B336-E639-4122-BBF4-01CB818E7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879" y="2343543"/>
            <a:ext cx="2448885" cy="3496326"/>
          </a:xfrm>
          <a:prstGeom prst="rect">
            <a:avLst/>
          </a:prstGeom>
        </p:spPr>
      </p:pic>
      <p:pic>
        <p:nvPicPr>
          <p:cNvPr id="4108" name="Hourglass" descr="Hourglass black and white hand drawn sketch vector illustration.. |  Hourglass tattoo, How to draw hands, Clock drawings">
            <a:extLst>
              <a:ext uri="{FF2B5EF4-FFF2-40B4-BE49-F238E27FC236}">
                <a16:creationId xmlns:a16="http://schemas.microsoft.com/office/drawing/2014/main" id="{8CE187DF-C9C5-4DD6-8935-1099FE4E9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774" y="2207695"/>
            <a:ext cx="2529939" cy="3580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Duration Title">
            <a:extLst>
              <a:ext uri="{FF2B5EF4-FFF2-40B4-BE49-F238E27FC236}">
                <a16:creationId xmlns:a16="http://schemas.microsoft.com/office/drawing/2014/main" id="{19F5108A-49F1-4B83-B437-C107C6AB2A85}"/>
              </a:ext>
            </a:extLst>
          </p:cNvPr>
          <p:cNvSpPr txBox="1"/>
          <p:nvPr/>
        </p:nvSpPr>
        <p:spPr>
          <a:xfrm>
            <a:off x="928477" y="1910500"/>
            <a:ext cx="415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Duration 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distribution</a:t>
            </a:r>
            <a:endParaRPr lang="en-IT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sp>
        <p:nvSpPr>
          <p:cNvPr id="21" name="Tempo Title">
            <a:extLst>
              <a:ext uri="{FF2B5EF4-FFF2-40B4-BE49-F238E27FC236}">
                <a16:creationId xmlns:a16="http://schemas.microsoft.com/office/drawing/2014/main" id="{BE791A9E-1B44-4772-8354-A015195370AA}"/>
              </a:ext>
            </a:extLst>
          </p:cNvPr>
          <p:cNvSpPr txBox="1"/>
          <p:nvPr/>
        </p:nvSpPr>
        <p:spPr>
          <a:xfrm>
            <a:off x="6975037" y="1910500"/>
            <a:ext cx="415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Tempo 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distribution</a:t>
            </a:r>
            <a:endParaRPr lang="en-IT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sp>
        <p:nvSpPr>
          <p:cNvPr id="3" name="Fumetto: Tempo">
            <a:extLst>
              <a:ext uri="{FF2B5EF4-FFF2-40B4-BE49-F238E27FC236}">
                <a16:creationId xmlns:a16="http://schemas.microsoft.com/office/drawing/2014/main" id="{C89D34B6-244C-4A37-934C-BBDEABDECA16}"/>
              </a:ext>
            </a:extLst>
          </p:cNvPr>
          <p:cNvSpPr/>
          <p:nvPr/>
        </p:nvSpPr>
        <p:spPr>
          <a:xfrm>
            <a:off x="6095999" y="2886318"/>
            <a:ext cx="3171372" cy="2989942"/>
          </a:xfrm>
          <a:prstGeom prst="wedgeEllipseCallout">
            <a:avLst>
              <a:gd name="adj1" fmla="val 17953"/>
              <a:gd name="adj2" fmla="val -7116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mpo Expl">
            <a:extLst>
              <a:ext uri="{FF2B5EF4-FFF2-40B4-BE49-F238E27FC236}">
                <a16:creationId xmlns:a16="http://schemas.microsoft.com/office/drawing/2014/main" id="{ECE0BA6F-D6D2-4329-9375-5DB067F70FA8}"/>
              </a:ext>
            </a:extLst>
          </p:cNvPr>
          <p:cNvSpPr txBox="1"/>
          <p:nvPr/>
        </p:nvSpPr>
        <p:spPr>
          <a:xfrm>
            <a:off x="6428956" y="3381567"/>
            <a:ext cx="26234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T</a:t>
            </a:r>
            <a:r>
              <a:rPr lang="en-US" b="0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empo is the </a:t>
            </a:r>
            <a:r>
              <a:rPr lang="en-US" b="1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speed or pace</a:t>
            </a:r>
            <a:r>
              <a:rPr lang="en-US" b="0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 of a given piece </a:t>
            </a:r>
            <a:r>
              <a:rPr lang="en-US" b="1" dirty="0">
                <a:solidFill>
                  <a:srgbClr val="222326"/>
                </a:solidFill>
                <a:latin typeface="American Typewriter" panose="02090604020004020304"/>
              </a:rPr>
              <a:t>in</a:t>
            </a:r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 </a:t>
            </a:r>
            <a:r>
              <a:rPr lang="en-US" b="1" dirty="0">
                <a:solidFill>
                  <a:srgbClr val="222326"/>
                </a:solidFill>
                <a:latin typeface="American Typewriter" panose="02090604020004020304"/>
              </a:rPr>
              <a:t>beats per minute </a:t>
            </a:r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(BPM)</a:t>
            </a:r>
          </a:p>
          <a:p>
            <a:pPr algn="ctr"/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(Ranges between</a:t>
            </a:r>
            <a:r>
              <a:rPr lang="en-US" b="0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 50 to 150)</a:t>
            </a:r>
            <a:endParaRPr lang="it-IT" dirty="0">
              <a:latin typeface="American Typewriter" panose="02090604020004020304"/>
            </a:endParaRPr>
          </a:p>
        </p:txBody>
      </p:sp>
      <p:pic>
        <p:nvPicPr>
          <p:cNvPr id="24" name="Spotify Logo" descr="Spotify - Free music icons">
            <a:extLst>
              <a:ext uri="{FF2B5EF4-FFF2-40B4-BE49-F238E27FC236}">
                <a16:creationId xmlns:a16="http://schemas.microsoft.com/office/drawing/2014/main" id="{35043276-65C1-43A6-A15F-C10B06CB7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460" y="2441076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Fumetto: Duration">
            <a:extLst>
              <a:ext uri="{FF2B5EF4-FFF2-40B4-BE49-F238E27FC236}">
                <a16:creationId xmlns:a16="http://schemas.microsoft.com/office/drawing/2014/main" id="{A6D3D70E-26C0-4720-B114-ADCB9AB14D96}"/>
              </a:ext>
            </a:extLst>
          </p:cNvPr>
          <p:cNvSpPr/>
          <p:nvPr/>
        </p:nvSpPr>
        <p:spPr>
          <a:xfrm>
            <a:off x="2140151" y="2790906"/>
            <a:ext cx="3171372" cy="2989942"/>
          </a:xfrm>
          <a:prstGeom prst="wedgeEllipseCallout">
            <a:avLst>
              <a:gd name="adj1" fmla="val -46595"/>
              <a:gd name="adj2" fmla="val -6860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Duration Expl">
            <a:extLst>
              <a:ext uri="{FF2B5EF4-FFF2-40B4-BE49-F238E27FC236}">
                <a16:creationId xmlns:a16="http://schemas.microsoft.com/office/drawing/2014/main" id="{B821BA52-DC6C-4E3F-BD43-F7C8C9D751C4}"/>
              </a:ext>
            </a:extLst>
          </p:cNvPr>
          <p:cNvSpPr txBox="1"/>
          <p:nvPr/>
        </p:nvSpPr>
        <p:spPr>
          <a:xfrm>
            <a:off x="2446616" y="3597172"/>
            <a:ext cx="26234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The </a:t>
            </a:r>
            <a:r>
              <a:rPr lang="en-US" b="1" dirty="0">
                <a:solidFill>
                  <a:srgbClr val="222326"/>
                </a:solidFill>
                <a:latin typeface="American Typewriter" panose="02090604020004020304"/>
              </a:rPr>
              <a:t>length</a:t>
            </a:r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 of the track in </a:t>
            </a:r>
            <a:r>
              <a:rPr lang="en-US" b="1" dirty="0">
                <a:solidFill>
                  <a:srgbClr val="222326"/>
                </a:solidFill>
                <a:latin typeface="American Typewriter" panose="02090604020004020304"/>
              </a:rPr>
              <a:t>seconds</a:t>
            </a:r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 (originally in milliseconds)</a:t>
            </a:r>
            <a:endParaRPr lang="it-IT" dirty="0">
              <a:latin typeface="American Typewriter" panose="02090604020004020304"/>
            </a:endParaRPr>
          </a:p>
        </p:txBody>
      </p:sp>
      <p:pic>
        <p:nvPicPr>
          <p:cNvPr id="27" name="Spotify Logo" descr="Spotify - Free music icons">
            <a:extLst>
              <a:ext uri="{FF2B5EF4-FFF2-40B4-BE49-F238E27FC236}">
                <a16:creationId xmlns:a16="http://schemas.microsoft.com/office/drawing/2014/main" id="{93882A38-EB01-4195-B736-C9143FDC0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151" y="2543922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Popularity Var">
            <a:extLst>
              <a:ext uri="{FF2B5EF4-FFF2-40B4-BE49-F238E27FC236}">
                <a16:creationId xmlns:a16="http://schemas.microsoft.com/office/drawing/2014/main" id="{BC7750AA-9340-4A9A-B676-5655E697A374}"/>
              </a:ext>
            </a:extLst>
          </p:cNvPr>
          <p:cNvSpPr txBox="1"/>
          <p:nvPr/>
        </p:nvSpPr>
        <p:spPr>
          <a:xfrm>
            <a:off x="3001552" y="1180004"/>
            <a:ext cx="6165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Taking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 a look to a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few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distributions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…</a:t>
            </a:r>
            <a:endParaRPr lang="it-IT" dirty="0"/>
          </a:p>
        </p:txBody>
      </p:sp>
      <p:pic>
        <p:nvPicPr>
          <p:cNvPr id="4110" name="Picture 14" descr="White Noise Icons - Download Free Vector Icons | Noun Project">
            <a:extLst>
              <a:ext uri="{FF2B5EF4-FFF2-40B4-BE49-F238E27FC236}">
                <a16:creationId xmlns:a16="http://schemas.microsoft.com/office/drawing/2014/main" id="{9482A06A-AC57-43D3-80F4-F6CD060B1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3921">
            <a:off x="8642570" y="2485822"/>
            <a:ext cx="1764298" cy="176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39064FD-632A-44EC-B281-2E29D84E03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574" y="2401676"/>
            <a:ext cx="6170178" cy="394546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29CB56B3-A1BC-4CA0-81DE-CE627196BF5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55"/>
          <a:stretch/>
        </p:blipFill>
        <p:spPr>
          <a:xfrm>
            <a:off x="6271082" y="2384742"/>
            <a:ext cx="5916144" cy="3940813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9971F54-44A8-41B4-A018-06F4C64D531D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Variables</a:t>
            </a:r>
            <a:r>
              <a:rPr kumimoji="0" lang="it-IT" sz="1800" b="1" i="0" u="none" strike="noStrike" kern="1200" cap="all" spc="400" normalizeH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distribution</a:t>
            </a:r>
            <a:r>
              <a:rPr kumimoji="0" lang="it-IT" sz="1800" b="1" i="0" u="none" strike="noStrike" kern="1200" cap="all" spc="400" normalizeH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(1/2)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B132D8DF-89FF-41B1-89C5-1A4978E9500D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3FFCA090-DC9D-4485-AAC0-7A26D71AAF85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A20C8A9E-9C79-4079-AB61-5AE1D6163B00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00631561-F256-4301-B9AF-3A6F8CC7C7E8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3244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  <p:bldP spid="3" grpId="0" animBg="1"/>
      <p:bldP spid="3" grpId="1" animBg="1"/>
      <p:bldP spid="23" grpId="0"/>
      <p:bldP spid="23" grpId="1"/>
      <p:bldP spid="25" grpId="0" animBg="1"/>
      <p:bldP spid="25" grpId="1" animBg="1"/>
      <p:bldP spid="26" grpId="0"/>
      <p:bldP spid="2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CE9C0F7-044B-43B9-94D7-6D1BBD075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6" y="2161976"/>
            <a:ext cx="6447438" cy="413297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7724BE1-4A91-499C-98BA-7F6D014E18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2" r="4562"/>
          <a:stretch/>
        </p:blipFill>
        <p:spPr>
          <a:xfrm>
            <a:off x="6052267" y="1978858"/>
            <a:ext cx="6117058" cy="4376752"/>
          </a:xfrm>
          <a:prstGeom prst="rect">
            <a:avLst/>
          </a:prstGeom>
        </p:spPr>
      </p:pic>
      <p:sp>
        <p:nvSpPr>
          <p:cNvPr id="15" name="Fumetto: Loudness">
            <a:extLst>
              <a:ext uri="{FF2B5EF4-FFF2-40B4-BE49-F238E27FC236}">
                <a16:creationId xmlns:a16="http://schemas.microsoft.com/office/drawing/2014/main" id="{2E23C2B3-CD6D-4552-AC63-17B7CB95AD37}"/>
              </a:ext>
            </a:extLst>
          </p:cNvPr>
          <p:cNvSpPr/>
          <p:nvPr/>
        </p:nvSpPr>
        <p:spPr>
          <a:xfrm>
            <a:off x="1915347" y="3013302"/>
            <a:ext cx="3367809" cy="3156909"/>
          </a:xfrm>
          <a:prstGeom prst="wedgeEllipseCallout">
            <a:avLst>
              <a:gd name="adj1" fmla="val -46595"/>
              <a:gd name="adj2" fmla="val -6860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Loudness Expl">
            <a:extLst>
              <a:ext uri="{FF2B5EF4-FFF2-40B4-BE49-F238E27FC236}">
                <a16:creationId xmlns:a16="http://schemas.microsoft.com/office/drawing/2014/main" id="{C248D442-C585-4392-A9EB-E819D27EF325}"/>
              </a:ext>
            </a:extLst>
          </p:cNvPr>
          <p:cNvSpPr txBox="1"/>
          <p:nvPr/>
        </p:nvSpPr>
        <p:spPr>
          <a:xfrm>
            <a:off x="2259534" y="3463211"/>
            <a:ext cx="28295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merican Typewriter" panose="02090604020004020304"/>
              </a:rPr>
              <a:t>The </a:t>
            </a:r>
            <a:r>
              <a:rPr lang="en-US" b="1" dirty="0">
                <a:latin typeface="American Typewriter" panose="02090604020004020304"/>
              </a:rPr>
              <a:t>average</a:t>
            </a:r>
            <a:r>
              <a:rPr lang="en-US" dirty="0">
                <a:latin typeface="American Typewriter" panose="02090604020004020304"/>
              </a:rPr>
              <a:t> </a:t>
            </a:r>
            <a:r>
              <a:rPr lang="en-US" b="1" dirty="0">
                <a:latin typeface="American Typewriter" panose="02090604020004020304"/>
              </a:rPr>
              <a:t>loudness</a:t>
            </a:r>
            <a:r>
              <a:rPr lang="en-US" dirty="0">
                <a:latin typeface="American Typewriter" panose="02090604020004020304"/>
              </a:rPr>
              <a:t> of a track in </a:t>
            </a:r>
            <a:r>
              <a:rPr lang="en-US" b="1" dirty="0">
                <a:latin typeface="American Typewriter" panose="02090604020004020304"/>
              </a:rPr>
              <a:t>decibels</a:t>
            </a:r>
            <a:r>
              <a:rPr lang="en-US" dirty="0">
                <a:latin typeface="American Typewriter" panose="02090604020004020304"/>
              </a:rPr>
              <a:t> (dB)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Also correlated to perceived </a:t>
            </a:r>
            <a:r>
              <a:rPr lang="en-US" b="1" dirty="0">
                <a:latin typeface="American Typewriter" panose="02090604020004020304"/>
              </a:rPr>
              <a:t>sound quality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(Ranges between -60 and 0 dB)</a:t>
            </a:r>
            <a:endParaRPr lang="it-IT" dirty="0">
              <a:latin typeface="American Typewriter" panose="02090604020004020304"/>
            </a:endParaRPr>
          </a:p>
        </p:txBody>
      </p:sp>
      <p:pic>
        <p:nvPicPr>
          <p:cNvPr id="17" name="Spotify Logo" descr="Spotify - Free music icons">
            <a:extLst>
              <a:ext uri="{FF2B5EF4-FFF2-40B4-BE49-F238E27FC236}">
                <a16:creationId xmlns:a16="http://schemas.microsoft.com/office/drawing/2014/main" id="{D7FDB0D4-E35B-494F-A819-FE83CB0A1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321" y="2516188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Title">
            <a:extLst>
              <a:ext uri="{FF2B5EF4-FFF2-40B4-BE49-F238E27FC236}">
                <a16:creationId xmlns:a16="http://schemas.microsoft.com/office/drawing/2014/main" id="{44455BE6-58AE-4DF2-9B85-199F3E975336}"/>
              </a:ext>
            </a:extLst>
          </p:cNvPr>
          <p:cNvSpPr txBox="1"/>
          <p:nvPr/>
        </p:nvSpPr>
        <p:spPr>
          <a:xfrm>
            <a:off x="6975037" y="1910500"/>
            <a:ext cx="415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>
                <a:latin typeface="American Typewriter" panose="02090604020004020304"/>
                <a:cs typeface="Helvetica" panose="020B0604020202020204" pitchFamily="34" charset="0"/>
              </a:rPr>
              <a:t>Speechiness</a:t>
            </a:r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 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distribution</a:t>
            </a:r>
            <a:endParaRPr lang="en-IT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sp>
        <p:nvSpPr>
          <p:cNvPr id="7" name="Fumetto: Speech">
            <a:extLst>
              <a:ext uri="{FF2B5EF4-FFF2-40B4-BE49-F238E27FC236}">
                <a16:creationId xmlns:a16="http://schemas.microsoft.com/office/drawing/2014/main" id="{C05AF664-C9FC-4058-8610-DA849E69AE7E}"/>
              </a:ext>
            </a:extLst>
          </p:cNvPr>
          <p:cNvSpPr/>
          <p:nvPr/>
        </p:nvSpPr>
        <p:spPr>
          <a:xfrm>
            <a:off x="6052267" y="2902849"/>
            <a:ext cx="3371353" cy="3037640"/>
          </a:xfrm>
          <a:prstGeom prst="wedgeEllipseCallout">
            <a:avLst>
              <a:gd name="adj1" fmla="val 17953"/>
              <a:gd name="adj2" fmla="val -7116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Spotify Logo" descr="Spotify - Free music icons">
            <a:extLst>
              <a:ext uri="{FF2B5EF4-FFF2-40B4-BE49-F238E27FC236}">
                <a16:creationId xmlns:a16="http://schemas.microsoft.com/office/drawing/2014/main" id="{6A51CE6A-EE11-43FD-A216-417BACF7B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491" y="2340874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iness Ex">
            <a:extLst>
              <a:ext uri="{FF2B5EF4-FFF2-40B4-BE49-F238E27FC236}">
                <a16:creationId xmlns:a16="http://schemas.microsoft.com/office/drawing/2014/main" id="{2CF5EA71-62C8-40AA-A687-931F93588B83}"/>
              </a:ext>
            </a:extLst>
          </p:cNvPr>
          <p:cNvSpPr txBox="1"/>
          <p:nvPr/>
        </p:nvSpPr>
        <p:spPr>
          <a:xfrm>
            <a:off x="6318419" y="3357276"/>
            <a:ext cx="29580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Measures the </a:t>
            </a:r>
            <a:r>
              <a:rPr lang="en-US" b="1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presence of spoken words </a:t>
            </a:r>
            <a:r>
              <a:rPr lang="en-US" b="0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in a track</a:t>
            </a:r>
          </a:p>
          <a:p>
            <a:pPr algn="ctr"/>
            <a:r>
              <a:rPr lang="en-US" b="0" i="0" dirty="0">
                <a:solidFill>
                  <a:srgbClr val="222326"/>
                </a:solidFill>
                <a:effectLst/>
                <a:latin typeface="American Typewriter" panose="02090604020004020304"/>
              </a:rPr>
              <a:t>Ranges from 0 to 1</a:t>
            </a:r>
          </a:p>
          <a:p>
            <a:pPr algn="ctr"/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Values above 0.66 detects only spoken tracks (podcasts, </a:t>
            </a:r>
            <a:r>
              <a:rPr lang="en-US" dirty="0" err="1">
                <a:solidFill>
                  <a:srgbClr val="222326"/>
                </a:solidFill>
                <a:latin typeface="American Typewriter" panose="02090604020004020304"/>
              </a:rPr>
              <a:t>etc</a:t>
            </a:r>
            <a:r>
              <a:rPr lang="en-US" dirty="0">
                <a:solidFill>
                  <a:srgbClr val="222326"/>
                </a:solidFill>
                <a:latin typeface="American Typewriter" panose="02090604020004020304"/>
              </a:rPr>
              <a:t>…)</a:t>
            </a:r>
            <a:endParaRPr lang="en-US" b="0" i="0" dirty="0">
              <a:solidFill>
                <a:srgbClr val="222326"/>
              </a:solidFill>
              <a:effectLst/>
              <a:latin typeface="American Typewriter" panose="02090604020004020304"/>
            </a:endParaRPr>
          </a:p>
        </p:txBody>
      </p:sp>
      <p:sp>
        <p:nvSpPr>
          <p:cNvPr id="14" name="Loudness Title">
            <a:extLst>
              <a:ext uri="{FF2B5EF4-FFF2-40B4-BE49-F238E27FC236}">
                <a16:creationId xmlns:a16="http://schemas.microsoft.com/office/drawing/2014/main" id="{958C4F9F-0DE7-444C-9DFC-B7752DC49971}"/>
              </a:ext>
            </a:extLst>
          </p:cNvPr>
          <p:cNvSpPr txBox="1"/>
          <p:nvPr/>
        </p:nvSpPr>
        <p:spPr>
          <a:xfrm>
            <a:off x="928477" y="1910500"/>
            <a:ext cx="415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merican Typewriter" panose="02090604020004020304"/>
                <a:cs typeface="Helvetica" panose="020B0604020202020204" pitchFamily="34" charset="0"/>
              </a:rPr>
              <a:t>Loudness </a:t>
            </a:r>
            <a:r>
              <a:rPr lang="en-GB" dirty="0">
                <a:latin typeface="American Typewriter" panose="02090604020004020304"/>
                <a:cs typeface="Helvetica" panose="020B0604020202020204" pitchFamily="34" charset="0"/>
              </a:rPr>
              <a:t>distribution</a:t>
            </a:r>
            <a:endParaRPr lang="en-IT" dirty="0">
              <a:latin typeface="American Typewriter" panose="02090604020004020304"/>
              <a:cs typeface="Helvetica" panose="020B0604020202020204" pitchFamily="34" charset="0"/>
            </a:endParaRPr>
          </a:p>
        </p:txBody>
      </p:sp>
      <p:sp>
        <p:nvSpPr>
          <p:cNvPr id="18" name="Popularity Var">
            <a:extLst>
              <a:ext uri="{FF2B5EF4-FFF2-40B4-BE49-F238E27FC236}">
                <a16:creationId xmlns:a16="http://schemas.microsoft.com/office/drawing/2014/main" id="{1E8ADFB6-8E8E-4241-9117-A17E71C423C8}"/>
              </a:ext>
            </a:extLst>
          </p:cNvPr>
          <p:cNvSpPr txBox="1"/>
          <p:nvPr/>
        </p:nvSpPr>
        <p:spPr>
          <a:xfrm>
            <a:off x="3001552" y="1180004"/>
            <a:ext cx="6165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Taking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 a look to a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few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 </a:t>
            </a:r>
            <a:r>
              <a:rPr lang="it-IT" b="1" dirty="0" err="1">
                <a:latin typeface="American Typewriter" panose="02090604020004020304"/>
                <a:cs typeface="Helvetica" panose="020B0604020202020204" pitchFamily="34" charset="0"/>
              </a:rPr>
              <a:t>distributions</a:t>
            </a:r>
            <a:r>
              <a:rPr lang="it-IT" b="1" dirty="0">
                <a:latin typeface="American Typewriter" panose="02090604020004020304"/>
                <a:cs typeface="Helvetica" panose="020B0604020202020204" pitchFamily="34" charset="0"/>
              </a:rPr>
              <a:t>…</a:t>
            </a:r>
            <a:endParaRPr lang="it-IT" dirty="0"/>
          </a:p>
        </p:txBody>
      </p:sp>
      <p:pic>
        <p:nvPicPr>
          <p:cNvPr id="2060" name="Picture 12" descr="Eminem (Cartoon Caricature) by wilson-santos on DeviantArt">
            <a:extLst>
              <a:ext uri="{FF2B5EF4-FFF2-40B4-BE49-F238E27FC236}">
                <a16:creationId xmlns:a16="http://schemas.microsoft.com/office/drawing/2014/main" id="{53B77E9E-8106-4F78-900C-938B29747C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716"/>
          <a:stretch/>
        </p:blipFill>
        <p:spPr bwMode="auto">
          <a:xfrm>
            <a:off x="1831986" y="1612843"/>
            <a:ext cx="2838416" cy="426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Who Drawing by Mike Scott">
            <a:extLst>
              <a:ext uri="{FF2B5EF4-FFF2-40B4-BE49-F238E27FC236}">
                <a16:creationId xmlns:a16="http://schemas.microsoft.com/office/drawing/2014/main" id="{4329F859-28FF-43D2-915F-0907BF4CD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152" y="1815267"/>
            <a:ext cx="5018175" cy="388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who logos - Google Search | Band logos, Rock band logos, Logos">
            <a:extLst>
              <a:ext uri="{FF2B5EF4-FFF2-40B4-BE49-F238E27FC236}">
                <a16:creationId xmlns:a16="http://schemas.microsoft.com/office/drawing/2014/main" id="{179A33D7-7C67-4BB8-84B1-387C35C7F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870" y="5379782"/>
            <a:ext cx="944781" cy="944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CF8A2E8-EF60-45BD-A078-2AA563C2E895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Variables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distribution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(2/2)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3C74135F-1682-43D3-B70E-A82875C89E52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9230DE7F-3556-481A-9E15-65124170804F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E4721523-7EBE-44C3-BE56-08B266F85404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975B2064-F972-4580-8898-58F649F0FC6E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06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/>
      <p:bldP spid="16" grpId="1"/>
      <p:bldP spid="6" grpId="0"/>
      <p:bldP spid="6" grpId="1"/>
      <p:bldP spid="7" grpId="0" animBg="1"/>
      <p:bldP spid="7" grpId="1" animBg="1"/>
      <p:bldP spid="9" grpId="0"/>
      <p:bldP spid="9" grpId="1"/>
      <p:bldP spid="14" grpId="0"/>
      <p:bldP spid="1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A8CFC655-52EE-4410-B6E6-EB475B8DC0EE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ERAS DEFINITION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E55984FD-9AE5-4270-946A-C78981064D9A}"/>
              </a:ext>
            </a:extLst>
          </p:cNvPr>
          <p:cNvSpPr/>
          <p:nvPr/>
        </p:nvSpPr>
        <p:spPr>
          <a:xfrm>
            <a:off x="0" y="-57150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Rettangolo 56">
            <a:extLst>
              <a:ext uri="{FF2B5EF4-FFF2-40B4-BE49-F238E27FC236}">
                <a16:creationId xmlns:a16="http://schemas.microsoft.com/office/drawing/2014/main" id="{34C300F3-5D90-48A0-A297-33359FB164EC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B1C2732-DEA6-4EC7-B933-56CB8C976E9E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7A1C6AF4-1176-4498-AF18-9FEDBC4C7D53}"/>
              </a:ext>
            </a:extLst>
          </p:cNvPr>
          <p:cNvSpPr/>
          <p:nvPr/>
        </p:nvSpPr>
        <p:spPr>
          <a:xfrm>
            <a:off x="4619494" y="1938835"/>
            <a:ext cx="2953009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  <a:ea typeface="Helvetica Neue" panose="02000503000000020004" pitchFamily="2" charset="0"/>
                <a:cs typeface="Helvetica Neue" panose="02000503000000020004" pitchFamily="2" charset="0"/>
              </a:rPr>
              <a:t>1920’s – 1940’s</a:t>
            </a:r>
          </a:p>
          <a:p>
            <a:pPr algn="ctr">
              <a:spcAft>
                <a:spcPts val="600"/>
              </a:spcAft>
            </a:pPr>
            <a:endParaRPr lang="en-IT" b="1" dirty="0">
              <a:latin typeface="American Typewriter" panose="02090604020004020304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  <a:ea typeface="Helvetica Neue" panose="02000503000000020004" pitchFamily="2" charset="0"/>
                <a:cs typeface="Helvetica Neue" panose="02000503000000020004" pitchFamily="2" charset="0"/>
              </a:rPr>
              <a:t>1950’s – 1970’s</a:t>
            </a:r>
          </a:p>
          <a:p>
            <a:pPr algn="ctr">
              <a:spcAft>
                <a:spcPts val="600"/>
              </a:spcAft>
            </a:pPr>
            <a:endParaRPr lang="en-IT" b="1" dirty="0">
              <a:latin typeface="American Typewriter" panose="02090604020004020304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  <a:ea typeface="Helvetica Neue" panose="02000503000000020004" pitchFamily="2" charset="0"/>
                <a:cs typeface="Helvetica Neue" panose="02000503000000020004" pitchFamily="2" charset="0"/>
              </a:rPr>
              <a:t>1980’s – 1990’s</a:t>
            </a:r>
          </a:p>
          <a:p>
            <a:pPr algn="ctr">
              <a:spcAft>
                <a:spcPts val="600"/>
              </a:spcAft>
            </a:pPr>
            <a:endParaRPr lang="en-IT" b="1" dirty="0">
              <a:latin typeface="American Typewriter" panose="02090604020004020304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  <a:ea typeface="Helvetica Neue" panose="02000503000000020004" pitchFamily="2" charset="0"/>
                <a:cs typeface="Helvetica Neue" panose="02000503000000020004" pitchFamily="2" charset="0"/>
              </a:rPr>
              <a:t>2000 – 2010</a:t>
            </a:r>
          </a:p>
          <a:p>
            <a:pPr algn="ctr">
              <a:spcAft>
                <a:spcPts val="600"/>
              </a:spcAft>
            </a:pPr>
            <a:endParaRPr lang="en-IT" b="1" dirty="0">
              <a:latin typeface="American Typewriter" panose="02090604020004020304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  <a:ea typeface="Helvetica Neue" panose="02000503000000020004" pitchFamily="2" charset="0"/>
                <a:cs typeface="Helvetica Neue" panose="02000503000000020004" pitchFamily="2" charset="0"/>
              </a:rPr>
              <a:t>2010 – 2020</a:t>
            </a:r>
          </a:p>
          <a:p>
            <a:pPr algn="ctr">
              <a:spcAft>
                <a:spcPts val="600"/>
              </a:spcAft>
            </a:pPr>
            <a:r>
              <a:rPr lang="en-IT" b="1" dirty="0">
                <a:latin typeface="American Typewriter" panose="02090604020004020304"/>
              </a:rPr>
              <a:t> </a:t>
            </a:r>
          </a:p>
        </p:txBody>
      </p:sp>
      <p:pic>
        <p:nvPicPr>
          <p:cNvPr id="1026" name="Picture 2" descr="Post Malone Drawing Black And White - Drawing Art Ideas">
            <a:extLst>
              <a:ext uri="{FF2B5EF4-FFF2-40B4-BE49-F238E27FC236}">
                <a16:creationId xmlns:a16="http://schemas.microsoft.com/office/drawing/2014/main" id="{E60303F2-3639-46C3-BBCF-44357647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692" y="3947012"/>
            <a:ext cx="2148202" cy="228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rmify Weekly Phone Wallpaper | Phone wallpaper, Black phone wallpaper,  Wallpaper">
            <a:extLst>
              <a:ext uri="{FF2B5EF4-FFF2-40B4-BE49-F238E27FC236}">
                <a16:creationId xmlns:a16="http://schemas.microsoft.com/office/drawing/2014/main" id="{269C8411-2A8E-4D2F-959E-DC93F7C12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46"/>
          <a:stretch/>
        </p:blipFill>
        <p:spPr bwMode="auto">
          <a:xfrm>
            <a:off x="9813882" y="2254805"/>
            <a:ext cx="1832345" cy="2236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chael Jackson's Smile by darkdamage on DeviantArt">
            <a:extLst>
              <a:ext uri="{FF2B5EF4-FFF2-40B4-BE49-F238E27FC236}">
                <a16:creationId xmlns:a16="http://schemas.microsoft.com/office/drawing/2014/main" id="{397CBEDD-C986-4437-97E0-8BB9E09FB6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71"/>
          <a:stretch/>
        </p:blipFill>
        <p:spPr bwMode="auto">
          <a:xfrm>
            <a:off x="7839427" y="1053307"/>
            <a:ext cx="2120900" cy="228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lvis Presley Drawing by Vlado Ondo">
            <a:extLst>
              <a:ext uri="{FF2B5EF4-FFF2-40B4-BE49-F238E27FC236}">
                <a16:creationId xmlns:a16="http://schemas.microsoft.com/office/drawing/2014/main" id="{0C3697DE-962B-4820-8048-506EF1E77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338" y="3807556"/>
            <a:ext cx="1588123" cy="256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ouis Armstrong Weekender Tote Bag for Sale by Greg Joens">
            <a:extLst>
              <a:ext uri="{FF2B5EF4-FFF2-40B4-BE49-F238E27FC236}">
                <a16:creationId xmlns:a16="http://schemas.microsoft.com/office/drawing/2014/main" id="{63BFF8C6-DFA2-43AE-A853-80577807D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935" b="6021"/>
          <a:stretch/>
        </p:blipFill>
        <p:spPr bwMode="auto">
          <a:xfrm>
            <a:off x="948912" y="964265"/>
            <a:ext cx="3414988" cy="254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886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14">
            <a:extLst>
              <a:ext uri="{FF2B5EF4-FFF2-40B4-BE49-F238E27FC236}">
                <a16:creationId xmlns:a16="http://schemas.microsoft.com/office/drawing/2014/main" id="{B6A50E78-ECE3-4C73-8E73-676CCD1D75E0}"/>
              </a:ext>
            </a:extLst>
          </p:cNvPr>
          <p:cNvSpPr txBox="1"/>
          <p:nvPr/>
        </p:nvSpPr>
        <p:spPr>
          <a:xfrm>
            <a:off x="6805885" y="5937592"/>
            <a:ext cx="3740733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rgbClr val="FF0000"/>
                </a:solidFill>
                <a:latin typeface="+mj-lt"/>
              </a:rPr>
              <a:t>*</a:t>
            </a:r>
            <a:r>
              <a:rPr lang="en-GB" sz="1000" dirty="0">
                <a:latin typeface="+mj-lt"/>
              </a:rPr>
              <a:t> B</a:t>
            </a:r>
            <a:r>
              <a:rPr lang="en-IT" sz="1000" dirty="0">
                <a:latin typeface="+mj-lt"/>
              </a:rPr>
              <a:t>etween 70’s and 80’s digital </a:t>
            </a:r>
            <a:r>
              <a:rPr lang="en-GB" sz="1000" dirty="0">
                <a:latin typeface="+mj-lt"/>
              </a:rPr>
              <a:t>synthesizers (much cheaper than </a:t>
            </a:r>
            <a:r>
              <a:rPr lang="en-GB" sz="1000" dirty="0" err="1">
                <a:latin typeface="+mj-lt"/>
              </a:rPr>
              <a:t>analog</a:t>
            </a:r>
            <a:r>
              <a:rPr lang="en-GB" sz="1000" dirty="0">
                <a:latin typeface="+mj-lt"/>
              </a:rPr>
              <a:t> ones) appear on the market</a:t>
            </a:r>
            <a:endParaRPr lang="en-IT" sz="1000" dirty="0">
              <a:latin typeface="+mj-l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996371D-7996-440B-A736-C9466DF47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7083" y="1619984"/>
            <a:ext cx="7223250" cy="4307693"/>
          </a:xfrm>
          <a:prstGeom prst="rect">
            <a:avLst/>
          </a:prstGeom>
        </p:spPr>
      </p:pic>
      <p:sp>
        <p:nvSpPr>
          <p:cNvPr id="5" name="Acousticness Title">
            <a:extLst>
              <a:ext uri="{FF2B5EF4-FFF2-40B4-BE49-F238E27FC236}">
                <a16:creationId xmlns:a16="http://schemas.microsoft.com/office/drawing/2014/main" id="{1BA6F17A-FC01-4D5C-B456-1C0CF58CF7C4}"/>
              </a:ext>
            </a:extLst>
          </p:cNvPr>
          <p:cNvSpPr txBox="1"/>
          <p:nvPr/>
        </p:nvSpPr>
        <p:spPr>
          <a:xfrm>
            <a:off x="7807570" y="1202584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 dirty="0">
                <a:latin typeface="American Typewriter" panose="02090604020004020304"/>
              </a:rPr>
              <a:t>Acousticness</a:t>
            </a:r>
          </a:p>
        </p:txBody>
      </p:sp>
      <p:sp>
        <p:nvSpPr>
          <p:cNvPr id="7" name="Popularity Var">
            <a:extLst>
              <a:ext uri="{FF2B5EF4-FFF2-40B4-BE49-F238E27FC236}">
                <a16:creationId xmlns:a16="http://schemas.microsoft.com/office/drawing/2014/main" id="{EC6A3644-1C7E-489C-8B71-A564A0CDE2F9}"/>
              </a:ext>
            </a:extLst>
          </p:cNvPr>
          <p:cNvSpPr txBox="1"/>
          <p:nvPr/>
        </p:nvSpPr>
        <p:spPr>
          <a:xfrm>
            <a:off x="98878" y="1212537"/>
            <a:ext cx="38231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 err="1">
                <a:latin typeface="American Typewriter" panose="02090604020004020304"/>
              </a:rPr>
              <a:t>Our</a:t>
            </a:r>
            <a:r>
              <a:rPr lang="it-IT" b="1" dirty="0">
                <a:latin typeface="American Typewriter" panose="02090604020004020304"/>
              </a:rPr>
              <a:t> goal:</a:t>
            </a:r>
          </a:p>
          <a:p>
            <a:endParaRPr lang="it-IT" b="1" dirty="0">
              <a:latin typeface="American Typewriter" panose="02090604020004020304"/>
            </a:endParaRPr>
          </a:p>
          <a:p>
            <a:r>
              <a:rPr lang="en-IT" b="1" dirty="0">
                <a:latin typeface="American Typewriter" panose="02090604020004020304"/>
              </a:rPr>
              <a:t>Visualiz</a:t>
            </a:r>
            <a:r>
              <a:rPr lang="it-IT" b="1" dirty="0" err="1">
                <a:latin typeface="American Typewriter" panose="02090604020004020304"/>
              </a:rPr>
              <a:t>ing</a:t>
            </a:r>
            <a:r>
              <a:rPr lang="en-IT" b="1" dirty="0">
                <a:latin typeface="American Typewriter" panose="02090604020004020304"/>
              </a:rPr>
              <a:t> shifts</a:t>
            </a:r>
            <a:r>
              <a:rPr lang="it-IT" b="1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both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en-IT" dirty="0">
                <a:latin typeface="American Typewriter" panose="02090604020004020304"/>
              </a:rPr>
              <a:t>grafically and numericall</a:t>
            </a:r>
            <a:r>
              <a:rPr lang="it-IT" dirty="0">
                <a:latin typeface="American Typewriter" panose="02090604020004020304"/>
              </a:rPr>
              <a:t>y</a:t>
            </a:r>
            <a:endParaRPr lang="en-IT" dirty="0">
              <a:latin typeface="American Typewriter" panose="02090604020004020304"/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56661657-56C1-45C6-8589-E02BB83A1FC0}"/>
              </a:ext>
            </a:extLst>
          </p:cNvPr>
          <p:cNvSpPr txBox="1"/>
          <p:nvPr/>
        </p:nvSpPr>
        <p:spPr>
          <a:xfrm>
            <a:off x="98878" y="2577017"/>
            <a:ext cx="41083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American Typewriter" panose="02090604020004020304"/>
              </a:rPr>
              <a:t>What we </a:t>
            </a:r>
            <a:r>
              <a:rPr lang="it-IT" b="1" dirty="0" err="1">
                <a:latin typeface="American Typewriter" panose="02090604020004020304"/>
              </a:rPr>
              <a:t>did</a:t>
            </a:r>
            <a:r>
              <a:rPr lang="it-IT" b="1" dirty="0">
                <a:latin typeface="American Typewriter" panose="02090604020004020304"/>
              </a:rPr>
              <a:t>:</a:t>
            </a:r>
            <a:endParaRPr lang="en-IT" b="1" dirty="0">
              <a:latin typeface="American Typewriter" panose="02090604020004020304"/>
            </a:endParaRPr>
          </a:p>
          <a:p>
            <a:endParaRPr lang="en-IT" b="1" dirty="0">
              <a:latin typeface="American Typewriter" panose="02090604020004020304"/>
            </a:endParaRPr>
          </a:p>
          <a:p>
            <a:pPr marL="342900" indent="-342900">
              <a:buFont typeface="+mj-lt"/>
              <a:buAutoNum type="arabicParenR"/>
            </a:pPr>
            <a:r>
              <a:rPr lang="en-IT" dirty="0">
                <a:latin typeface="American Typewriter" panose="02090604020004020304"/>
              </a:rPr>
              <a:t>We </a:t>
            </a:r>
            <a:r>
              <a:rPr lang="en-IT" b="1" dirty="0">
                <a:latin typeface="American Typewriter" panose="02090604020004020304"/>
              </a:rPr>
              <a:t>boxplotted</a:t>
            </a:r>
            <a:r>
              <a:rPr lang="en-IT" dirty="0">
                <a:latin typeface="American Typewriter" panose="02090604020004020304"/>
              </a:rPr>
              <a:t> the different variables for each era</a:t>
            </a:r>
          </a:p>
          <a:p>
            <a:pPr marL="342900" indent="-342900">
              <a:buFont typeface="+mj-lt"/>
              <a:buAutoNum type="arabicParenR"/>
            </a:pPr>
            <a:endParaRPr lang="en-IT" dirty="0">
              <a:latin typeface="American Typewriter" panose="02090604020004020304"/>
            </a:endParaRPr>
          </a:p>
          <a:p>
            <a:pPr marL="342900" indent="-342900">
              <a:buFont typeface="+mj-lt"/>
              <a:buAutoNum type="arabicParenR"/>
            </a:pPr>
            <a:r>
              <a:rPr lang="en-IT" dirty="0">
                <a:latin typeface="American Typewriter" panose="02090604020004020304"/>
              </a:rPr>
              <a:t>We </a:t>
            </a:r>
            <a:r>
              <a:rPr lang="it-IT" dirty="0" err="1">
                <a:latin typeface="American Typewriter" panose="02090604020004020304"/>
              </a:rPr>
              <a:t>measured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their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b="1" dirty="0" err="1">
                <a:latin typeface="American Typewriter" panose="02090604020004020304"/>
              </a:rPr>
              <a:t>skewness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en-GB" dirty="0">
                <a:latin typeface="American Typewriter" panose="02090604020004020304"/>
              </a:rPr>
              <a:t>to understand the magnitude of the shifts</a:t>
            </a:r>
          </a:p>
          <a:p>
            <a:pPr marL="342900" indent="-342900">
              <a:buFont typeface="+mj-lt"/>
              <a:buAutoNum type="arabicParenR"/>
            </a:pPr>
            <a:endParaRPr lang="en-GB" b="1" dirty="0">
              <a:latin typeface="American Typewriter" panose="02090604020004020304"/>
            </a:endParaRPr>
          </a:p>
          <a:p>
            <a:pPr marL="342900" indent="-342900">
              <a:buFont typeface="+mj-lt"/>
              <a:buAutoNum type="arabicParenR"/>
            </a:pPr>
            <a:r>
              <a:rPr lang="en-IT" dirty="0">
                <a:latin typeface="American Typewriter" panose="02090604020004020304"/>
              </a:rPr>
              <a:t>We </a:t>
            </a:r>
            <a:r>
              <a:rPr lang="it-IT" dirty="0" err="1">
                <a:latin typeface="American Typewriter" panose="02090604020004020304"/>
              </a:rPr>
              <a:t>measured</a:t>
            </a:r>
            <a:r>
              <a:rPr lang="it-IT" dirty="0">
                <a:latin typeface="American Typewriter" panose="02090604020004020304"/>
              </a:rPr>
              <a:t> </a:t>
            </a:r>
            <a:r>
              <a:rPr lang="it-IT" dirty="0" err="1">
                <a:latin typeface="American Typewriter" panose="02090604020004020304"/>
              </a:rPr>
              <a:t>their</a:t>
            </a:r>
            <a:r>
              <a:rPr lang="en-IT" dirty="0">
                <a:latin typeface="American Typewriter" panose="02090604020004020304"/>
              </a:rPr>
              <a:t> </a:t>
            </a:r>
            <a:r>
              <a:rPr lang="en-GB" b="1" dirty="0">
                <a:latin typeface="American Typewriter" panose="02090604020004020304"/>
              </a:rPr>
              <a:t>kurtosis</a:t>
            </a:r>
            <a:r>
              <a:rPr lang="en-GB" dirty="0">
                <a:latin typeface="American Typewriter" panose="02090604020004020304"/>
              </a:rPr>
              <a:t> to identify convergences in musical trends</a:t>
            </a:r>
            <a:endParaRPr lang="en-IT" b="1" dirty="0">
              <a:latin typeface="American Typewriter" panose="02090604020004020304"/>
            </a:endParaRPr>
          </a:p>
        </p:txBody>
      </p:sp>
      <p:sp>
        <p:nvSpPr>
          <p:cNvPr id="13" name="Fumetto: Acoust">
            <a:extLst>
              <a:ext uri="{FF2B5EF4-FFF2-40B4-BE49-F238E27FC236}">
                <a16:creationId xmlns:a16="http://schemas.microsoft.com/office/drawing/2014/main" id="{B8616D10-ACAE-4AA8-980A-BE01B0469F1F}"/>
              </a:ext>
            </a:extLst>
          </p:cNvPr>
          <p:cNvSpPr/>
          <p:nvPr/>
        </p:nvSpPr>
        <p:spPr>
          <a:xfrm>
            <a:off x="6341167" y="2322237"/>
            <a:ext cx="3493264" cy="3259274"/>
          </a:xfrm>
          <a:prstGeom prst="wedgeEllipseCallout">
            <a:avLst>
              <a:gd name="adj1" fmla="val 17953"/>
              <a:gd name="adj2" fmla="val -7116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4" name="Spotify Logo" descr="Spotify - Free music icons">
            <a:extLst>
              <a:ext uri="{FF2B5EF4-FFF2-40B4-BE49-F238E27FC236}">
                <a16:creationId xmlns:a16="http://schemas.microsoft.com/office/drawing/2014/main" id="{2B27EE12-648F-4A14-9DB0-D8DC5ADDC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348" y="1866646"/>
            <a:ext cx="994229" cy="99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coust Ex">
            <a:extLst>
              <a:ext uri="{FF2B5EF4-FFF2-40B4-BE49-F238E27FC236}">
                <a16:creationId xmlns:a16="http://schemas.microsoft.com/office/drawing/2014/main" id="{6127A76F-4F08-425B-A4CD-24E6261ABCFD}"/>
              </a:ext>
            </a:extLst>
          </p:cNvPr>
          <p:cNvSpPr txBox="1"/>
          <p:nvPr/>
        </p:nvSpPr>
        <p:spPr>
          <a:xfrm>
            <a:off x="6632607" y="2989414"/>
            <a:ext cx="295808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merican Typewriter" panose="02090604020004020304"/>
              </a:rPr>
              <a:t>A </a:t>
            </a:r>
            <a:r>
              <a:rPr lang="en-US" b="1" dirty="0">
                <a:latin typeface="American Typewriter" panose="02090604020004020304"/>
              </a:rPr>
              <a:t>confidence</a:t>
            </a:r>
            <a:r>
              <a:rPr lang="en-US" dirty="0">
                <a:latin typeface="American Typewriter" panose="02090604020004020304"/>
              </a:rPr>
              <a:t> </a:t>
            </a:r>
            <a:r>
              <a:rPr lang="en-US" b="1" dirty="0">
                <a:latin typeface="American Typewriter" panose="02090604020004020304"/>
              </a:rPr>
              <a:t>measure</a:t>
            </a:r>
            <a:r>
              <a:rPr lang="en-US" dirty="0">
                <a:latin typeface="American Typewriter" panose="02090604020004020304"/>
              </a:rPr>
              <a:t> from 0.0 to 1.0 of whether the track is </a:t>
            </a:r>
            <a:r>
              <a:rPr lang="en-US" b="1" dirty="0">
                <a:latin typeface="American Typewriter" panose="02090604020004020304"/>
              </a:rPr>
              <a:t>acoustic</a:t>
            </a:r>
          </a:p>
          <a:p>
            <a:pPr algn="ctr"/>
            <a:r>
              <a:rPr lang="en-US" dirty="0">
                <a:latin typeface="American Typewriter" panose="02090604020004020304"/>
              </a:rPr>
              <a:t>1.0 represents high confidence the track is acoustic</a:t>
            </a:r>
            <a:endParaRPr lang="en-US" b="0" i="0" dirty="0">
              <a:solidFill>
                <a:srgbClr val="222326"/>
              </a:solidFill>
              <a:effectLst/>
              <a:latin typeface="American Typewriter" panose="02090604020004020304"/>
            </a:endParaRP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45247215-83B1-4863-A49D-2B6F303E1CF5}"/>
              </a:ext>
            </a:extLst>
          </p:cNvPr>
          <p:cNvSpPr/>
          <p:nvPr/>
        </p:nvSpPr>
        <p:spPr>
          <a:xfrm>
            <a:off x="7837217" y="1814471"/>
            <a:ext cx="2744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Helvetica" pitchFamily="2" charset="0"/>
              </a:rPr>
              <a:t>*</a:t>
            </a:r>
            <a:endParaRPr lang="en-IT" dirty="0">
              <a:solidFill>
                <a:srgbClr val="FF0000"/>
              </a:solidFill>
            </a:endParaRPr>
          </a:p>
        </p:txBody>
      </p:sp>
      <p:pic>
        <p:nvPicPr>
          <p:cNvPr id="6164" name="Picture 20" descr="Richmond Illustration Inc.">
            <a:extLst>
              <a:ext uri="{FF2B5EF4-FFF2-40B4-BE49-F238E27FC236}">
                <a16:creationId xmlns:a16="http://schemas.microsoft.com/office/drawing/2014/main" id="{48FFE241-63C8-46EE-98D5-C39F995F05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24"/>
          <a:stretch/>
        </p:blipFill>
        <p:spPr bwMode="auto">
          <a:xfrm>
            <a:off x="1691074" y="1571916"/>
            <a:ext cx="3447544" cy="4183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461241E-E39C-4734-9016-5942CA6050A5}"/>
              </a:ext>
            </a:extLst>
          </p:cNvPr>
          <p:cNvSpPr txBox="1"/>
          <p:nvPr/>
        </p:nvSpPr>
        <p:spPr>
          <a:xfrm>
            <a:off x="98878" y="327409"/>
            <a:ext cx="11994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tabLst/>
              <a:defRPr/>
            </a:pP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Shape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it-IT" sz="1800" b="1" i="0" u="none" strike="noStrike" kern="1200" cap="all" spc="400" normalizeH="0" baseline="0" noProof="0" dirty="0" err="1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analysis</a:t>
            </a:r>
            <a:r>
              <a:rPr kumimoji="0" lang="it-IT" sz="1800" b="1" i="0" u="none" strike="noStrike" kern="1200" cap="all" spc="400" normalizeH="0" baseline="0" noProof="0" dirty="0">
                <a:ln>
                  <a:noFill/>
                </a:ln>
                <a:effectLst/>
                <a:uLnTx/>
                <a:uFillTx/>
                <a:latin typeface="American Typewriter" panose="02090604020004020304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 (1/4)</a:t>
            </a:r>
            <a:endParaRPr kumimoji="0" lang="en-IT" sz="1800" b="1" i="0" u="none" strike="noStrike" kern="1200" cap="all" spc="400" normalizeH="0" baseline="0" noProof="0" dirty="0">
              <a:ln>
                <a:noFill/>
              </a:ln>
              <a:effectLst/>
              <a:uLnTx/>
              <a:uFillTx/>
              <a:latin typeface="American Typewriter" panose="02090604020004020304" pitchFamily="18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F2361C5D-5DB3-4CF5-8FAF-DBE7D7A92D98}"/>
              </a:ext>
            </a:extLst>
          </p:cNvPr>
          <p:cNvSpPr/>
          <p:nvPr/>
        </p:nvSpPr>
        <p:spPr>
          <a:xfrm>
            <a:off x="0" y="776039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2837207B-05DD-4FED-996C-49BFABBC0FA0}"/>
              </a:ext>
            </a:extLst>
          </p:cNvPr>
          <p:cNvSpPr/>
          <p:nvPr/>
        </p:nvSpPr>
        <p:spPr>
          <a:xfrm>
            <a:off x="0" y="766124"/>
            <a:ext cx="12192000" cy="798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8D01673A-626C-48E0-A2A7-39F18F20DC74}"/>
              </a:ext>
            </a:extLst>
          </p:cNvPr>
          <p:cNvSpPr/>
          <p:nvPr/>
        </p:nvSpPr>
        <p:spPr>
          <a:xfrm>
            <a:off x="0" y="6586537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19C2E6E-3CA5-4A09-86F3-99A2FA8B4321}"/>
              </a:ext>
            </a:extLst>
          </p:cNvPr>
          <p:cNvSpPr/>
          <p:nvPr/>
        </p:nvSpPr>
        <p:spPr>
          <a:xfrm>
            <a:off x="0" y="2"/>
            <a:ext cx="12192000" cy="2714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72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7" grpId="0"/>
      <p:bldP spid="7" grpId="1"/>
      <p:bldP spid="8" grpId="0"/>
      <p:bldP spid="8" grpId="1"/>
      <p:bldP spid="13" grpId="0" animBg="1"/>
      <p:bldP spid="13" grpId="1" animBg="1"/>
      <p:bldP spid="15" grpId="0"/>
      <p:bldP spid="15" grpId="1"/>
      <p:bldP spid="22" grpId="0"/>
      <p:bldP spid="22" grpId="1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D8B32A282DCC14E9A19ACAE2999F230" ma:contentTypeVersion="6" ma:contentTypeDescription="Creare un nuovo documento." ma:contentTypeScope="" ma:versionID="570072fa59b402aecc42c4f35d4239bc">
  <xsd:schema xmlns:xsd="http://www.w3.org/2001/XMLSchema" xmlns:xs="http://www.w3.org/2001/XMLSchema" xmlns:p="http://schemas.microsoft.com/office/2006/metadata/properties" xmlns:ns2="3a0fa012-9cbe-4e27-9250-0f695577c75d" targetNamespace="http://schemas.microsoft.com/office/2006/metadata/properties" ma:root="true" ma:fieldsID="8f8206d3d1ff161a497a287ad9ac6cd9" ns2:_="">
    <xsd:import namespace="3a0fa012-9cbe-4e27-9250-0f695577c7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0fa012-9cbe-4e27-9250-0f695577c7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46B81-6EC6-488C-89D3-18A6ABDADFFA}"/>
</file>

<file path=customXml/itemProps2.xml><?xml version="1.0" encoding="utf-8"?>
<ds:datastoreItem xmlns:ds="http://schemas.openxmlformats.org/officeDocument/2006/customXml" ds:itemID="{523F0190-78F8-4A8E-8DB7-2E663727DB6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E1482D4-0927-4E24-90A5-45B429C0AF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9157</TotalTime>
  <Words>1007</Words>
  <Application>Microsoft Office PowerPoint</Application>
  <PresentationFormat>Widescreen</PresentationFormat>
  <Paragraphs>163</Paragraphs>
  <Slides>25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1" baseType="lpstr">
      <vt:lpstr>American Typewriter</vt:lpstr>
      <vt:lpstr>Arial</vt:lpstr>
      <vt:lpstr>Calibri</vt:lpstr>
      <vt:lpstr>Calibri Light</vt:lpstr>
      <vt:lpstr>Helvetica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Matteo Gatto</dc:creator>
  <cp:lastModifiedBy>Matteo Gatto</cp:lastModifiedBy>
  <cp:revision>97</cp:revision>
  <dcterms:created xsi:type="dcterms:W3CDTF">2020-11-30T12:58:16Z</dcterms:created>
  <dcterms:modified xsi:type="dcterms:W3CDTF">2020-12-09T08:21:05Z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0x0101002D8B32A282DCC14E9A19ACAE2999F230</vt:lpwstr>
  </property>
</Properties>
</file>